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drawing1.xml" ContentType="application/vnd.openxmlformats-officedocument.drawingml.chartshapes+xml"/>
  <Override PartName="/ppt/drawings/drawing5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drawings/drawing11.xml" ContentType="application/vnd.openxmlformats-officedocument.drawingml.chartshapes+xml"/>
  <Override PartName="/ppt/drawings/drawing9.xml" ContentType="application/vnd.openxmlformats-officedocument.drawingml.chartshapes+xml"/>
  <Override PartName="/ppt/drawings/drawing3.xml" ContentType="application/vnd.openxmlformats-officedocument.drawingml.chartshapes+xml"/>
  <Override PartName="/ppt/drawings/drawing6.xml" ContentType="application/vnd.openxmlformats-officedocument.drawingml.chartshapes+xml"/>
  <Override PartName="/ppt/drawings/drawing8.xml" ContentType="application/vnd.openxmlformats-officedocument.drawingml.chartshapes+xml"/>
  <Override PartName="/ppt/drawings/drawing7.xml" ContentType="application/vnd.openxmlformats-officedocument.drawingml.chartshapes+xml"/>
  <Override PartName="/ppt/drawings/drawing10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.xml" ContentType="application/vnd.openxmlformats-officedocument.drawingml.chart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3.xml" ContentType="application/vnd.openxmlformats-officedocument.drawingml.chart+xml"/>
  <Override PartName="/ppt/authors.xml" ContentType="application/vnd.ms-powerpoint.authors+xml"/>
  <Override PartName="/ppt/charts/colors1.xml" ContentType="application/vnd.ms-office.chartcolorstyle+xml"/>
  <Override PartName="/ppt/charts/style1.xml" ContentType="application/vnd.ms-office.chartstyle+xml"/>
  <Override PartName="/ppt/charts/chart6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81" r:id="rId2"/>
    <p:sldId id="3035" r:id="rId3"/>
    <p:sldId id="3121" r:id="rId4"/>
    <p:sldId id="3082" r:id="rId5"/>
    <p:sldId id="3061" r:id="rId6"/>
    <p:sldId id="3124" r:id="rId7"/>
    <p:sldId id="3172" r:id="rId8"/>
    <p:sldId id="3169" r:id="rId9"/>
    <p:sldId id="3175" r:id="rId10"/>
  </p:sldIdLst>
  <p:sldSz cx="12188825" cy="6858000"/>
  <p:notesSz cx="7010400" cy="9296400"/>
  <p:defaultTextStyle>
    <a:defPPr>
      <a:defRPr lang="en-US"/>
    </a:defPPr>
    <a:lvl1pPr marL="0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3F96BC-FF6E-487F-9C82-87081E527BDE}">
          <p14:sldIdLst>
            <p14:sldId id="281"/>
            <p14:sldId id="3035"/>
            <p14:sldId id="3121"/>
            <p14:sldId id="3082"/>
            <p14:sldId id="3061"/>
            <p14:sldId id="3124"/>
            <p14:sldId id="3172"/>
            <p14:sldId id="3169"/>
            <p14:sldId id="31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74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320">
          <p15:clr>
            <a:srgbClr val="A4A3A4"/>
          </p15:clr>
        </p15:guide>
        <p15:guide id="7" pos="576">
          <p15:clr>
            <a:srgbClr val="A4A3A4"/>
          </p15:clr>
        </p15:guide>
        <p15:guide id="8" pos="7102">
          <p15:clr>
            <a:srgbClr val="A4A3A4"/>
          </p15:clr>
        </p15:guide>
        <p15:guide id="9" pos="3839">
          <p15:clr>
            <a:srgbClr val="A4A3A4"/>
          </p15:clr>
        </p15:guide>
        <p15:guide id="10" pos="240">
          <p15:clr>
            <a:srgbClr val="A4A3A4"/>
          </p15:clr>
        </p15:guide>
        <p15:guide id="11" pos="432">
          <p15:clr>
            <a:srgbClr val="A4A3A4"/>
          </p15:clr>
        </p15:guide>
        <p15:guide id="12" pos="5328">
          <p15:clr>
            <a:srgbClr val="A4A3A4"/>
          </p15:clr>
        </p15:guide>
        <p15:guide id="13" pos="2880">
          <p15:clr>
            <a:srgbClr val="A4A3A4"/>
          </p15:clr>
        </p15:guide>
        <p15:guide id="14" pos="427">
          <p15:clr>
            <a:srgbClr val="A4A3A4"/>
          </p15:clr>
        </p15:guide>
        <p15:guide id="15" pos="768">
          <p15:clr>
            <a:srgbClr val="A4A3A4"/>
          </p15:clr>
        </p15:guide>
        <p15:guide id="16" pos="9468">
          <p15:clr>
            <a:srgbClr val="A4A3A4"/>
          </p15:clr>
        </p15:guide>
        <p15:guide id="17" pos="5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12" userDrawn="1">
          <p15:clr>
            <a:srgbClr val="A4A3A4"/>
          </p15:clr>
        </p15:guide>
        <p15:guide id="5" pos="2213" userDrawn="1">
          <p15:clr>
            <a:srgbClr val="A4A3A4"/>
          </p15:clr>
        </p15:guide>
        <p15:guide id="6" pos="221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B47E0-2194-EDBF-BCAE-AFB13880B8A6}" name="Preston, Leslie A" initials="PLA" userId="S::Leslie.Preston@td.com::9ff0b9d5-d9fe-47d3-9224-9190124ddf5f" providerId="AD"/>
  <p188:author id="{B6D7E5F6-554E-83FE-2C0E-2A176BC1272F}" name="Orlando, James" initials="OJ" userId="S::James.Orlando@td.com::436fded6-df59-4a00-bbfb-ca66aee1519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anci, Beata" initials="CB" lastIdx="20" clrIdx="0"/>
  <p:cmAuthor id="1" name="Bakri, Mohamed" initials="BM" lastIdx="1" clrIdx="1">
    <p:extLst>
      <p:ext uri="{19B8F6BF-5375-455C-9EA6-DF929625EA0E}">
        <p15:presenceInfo xmlns:p15="http://schemas.microsoft.com/office/powerpoint/2012/main" userId="S-1-5-21-3088935761-3292726799-943891260-1062793" providerId="AD"/>
      </p:ext>
    </p:extLst>
  </p:cmAuthor>
  <p:cmAuthor id="2" name="Johary R." initials="JR" lastIdx="1" clrIdx="2">
    <p:extLst>
      <p:ext uri="{19B8F6BF-5375-455C-9EA6-DF929625EA0E}">
        <p15:presenceInfo xmlns:p15="http://schemas.microsoft.com/office/powerpoint/2012/main" userId="Johary R." providerId="None"/>
      </p:ext>
    </p:extLst>
  </p:cmAuthor>
  <p:cmAuthor id="3" name="El Baba, Yasmine" initials="EBY" lastIdx="1" clrIdx="3">
    <p:extLst>
      <p:ext uri="{19B8F6BF-5375-455C-9EA6-DF929625EA0E}">
        <p15:presenceInfo xmlns:p15="http://schemas.microsoft.com/office/powerpoint/2012/main" userId="S-1-5-21-3088935761-3292726799-943891260-984021" providerId="AD"/>
      </p:ext>
    </p:extLst>
  </p:cmAuthor>
  <p:cmAuthor id="4" name="Preston, Leslie" initials="PL" lastIdx="29" clrIdx="4">
    <p:extLst>
      <p:ext uri="{19B8F6BF-5375-455C-9EA6-DF929625EA0E}">
        <p15:presenceInfo xmlns:p15="http://schemas.microsoft.com/office/powerpoint/2012/main" userId="S::Leslie.Preston@td.com::9ff0b9d5-d9fe-47d3-9224-9190124ddf5f" providerId="AD"/>
      </p:ext>
    </p:extLst>
  </p:cmAuthor>
  <p:cmAuthor id="5" name="Marple, James" initials="MJ" lastIdx="9" clrIdx="5">
    <p:extLst>
      <p:ext uri="{19B8F6BF-5375-455C-9EA6-DF929625EA0E}">
        <p15:presenceInfo xmlns:p15="http://schemas.microsoft.com/office/powerpoint/2012/main" userId="S::james.marple@td.com::3b47f4be-9a70-49da-9552-b6dbd88b3dfb" providerId="AD"/>
      </p:ext>
    </p:extLst>
  </p:cmAuthor>
  <p:cmAuthor id="6" name="El Baba, Yasmine" initials="EBY [2]" lastIdx="1" clrIdx="6">
    <p:extLst>
      <p:ext uri="{19B8F6BF-5375-455C-9EA6-DF929625EA0E}">
        <p15:presenceInfo xmlns:p15="http://schemas.microsoft.com/office/powerpoint/2012/main" userId="S::Yasmine.ElBaba@td.com::0c40e3e2-3c85-4af9-8443-6e80e1de30d2" providerId="AD"/>
      </p:ext>
    </p:extLst>
  </p:cmAuthor>
  <p:cmAuthor id="7" name="Rai, Vikram (Pronouns: he/him/his)" initials="RV(h" lastIdx="1" clrIdx="7">
    <p:extLst>
      <p:ext uri="{19B8F6BF-5375-455C-9EA6-DF929625EA0E}">
        <p15:presenceInfo xmlns:p15="http://schemas.microsoft.com/office/powerpoint/2012/main" userId="S::Vikram.Rai@td.com::b8fab2f4-8c49-417a-a542-b5da6555196b" providerId="AD"/>
      </p:ext>
    </p:extLst>
  </p:cmAuthor>
  <p:cmAuthor id="8" name="Feltmate, TC" initials="FT" lastIdx="6" clrIdx="8">
    <p:extLst>
      <p:ext uri="{19B8F6BF-5375-455C-9EA6-DF929625EA0E}">
        <p15:presenceInfo xmlns:p15="http://schemas.microsoft.com/office/powerpoint/2012/main" userId="S::Thomas.Feltmate@td.com::ece7750f-29bf-4075-88db-3fa1176fbb7c" providerId="AD"/>
      </p:ext>
    </p:extLst>
  </p:cmAuthor>
  <p:cmAuthor id="9" name="Caranci, Beata R" initials="CBR" lastIdx="8" clrIdx="9">
    <p:extLst>
      <p:ext uri="{19B8F6BF-5375-455C-9EA6-DF929625EA0E}">
        <p15:presenceInfo xmlns:p15="http://schemas.microsoft.com/office/powerpoint/2012/main" userId="S::beata.caranci@td.com::02276136-68c5-4dc8-b5c8-683c72f7989a" providerId="AD"/>
      </p:ext>
    </p:extLst>
  </p:cmAuthor>
  <p:cmAuthor id="10" name="Zivkovic, Nikolina (Pronouns: she/her/hers)" initials="ZN(s" lastIdx="13" clrIdx="10">
    <p:extLst>
      <p:ext uri="{19B8F6BF-5375-455C-9EA6-DF929625EA0E}">
        <p15:presenceInfo xmlns:p15="http://schemas.microsoft.com/office/powerpoint/2012/main" userId="S::Nikolina.Zivkovic@td.com::8b1fd639-e2ef-48b6-a787-034cb20c22d0" providerId="AD"/>
      </p:ext>
    </p:extLst>
  </p:cmAuthor>
  <p:cmAuthor id="11" name="Hencic, Andrew" initials="HA" lastIdx="1" clrIdx="11">
    <p:extLst>
      <p:ext uri="{19B8F6BF-5375-455C-9EA6-DF929625EA0E}">
        <p15:presenceInfo xmlns:p15="http://schemas.microsoft.com/office/powerpoint/2012/main" userId="S::Andrew.Hencic@td.com::c0ce0aa9-bd79-4214-a4a6-a50c882abe46" providerId="AD"/>
      </p:ext>
    </p:extLst>
  </p:cmAuthor>
  <p:cmAuthor id="12" name="Attia, Tarek" initials="AT" lastIdx="2" clrIdx="12">
    <p:extLst>
      <p:ext uri="{19B8F6BF-5375-455C-9EA6-DF929625EA0E}">
        <p15:presenceInfo xmlns:p15="http://schemas.microsoft.com/office/powerpoint/2012/main" userId="S::Tarek.Attia@td.com::605a7520-3d4f-4afd-adc2-a81f6fc77d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24"/>
    <a:srgbClr val="F5F8F5"/>
    <a:srgbClr val="163D22"/>
    <a:srgbClr val="BCBBBF"/>
    <a:srgbClr val="008A00"/>
    <a:srgbClr val="6A737B"/>
    <a:srgbClr val="8CC63F"/>
    <a:srgbClr val="808083"/>
    <a:srgbClr val="E8B400"/>
    <a:srgbClr val="86C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70481" autoAdjust="0"/>
  </p:normalViewPr>
  <p:slideViewPr>
    <p:cSldViewPr showGuides="1">
      <p:cViewPr varScale="1">
        <p:scale>
          <a:sx n="77" d="100"/>
          <a:sy n="77" d="100"/>
        </p:scale>
        <p:origin x="1230" y="96"/>
      </p:cViewPr>
      <p:guideLst>
        <p:guide orient="horz" pos="240"/>
        <p:guide orient="horz" pos="935"/>
        <p:guide orient="horz" pos="749"/>
        <p:guide orient="horz" pos="3888"/>
        <p:guide orient="horz" pos="2160"/>
        <p:guide pos="320"/>
        <p:guide pos="576"/>
        <p:guide pos="7102"/>
        <p:guide pos="3839"/>
        <p:guide pos="240"/>
        <p:guide pos="432"/>
        <p:guide pos="5328"/>
        <p:guide pos="2880"/>
        <p:guide pos="427"/>
        <p:guide pos="768"/>
        <p:guide pos="9468"/>
        <p:guide pos="5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0" d="100"/>
          <a:sy n="80" d="100"/>
        </p:scale>
        <p:origin x="2024" y="-1128"/>
      </p:cViewPr>
      <p:guideLst>
        <p:guide orient="horz" pos="2928"/>
        <p:guide pos="2209"/>
        <p:guide orient="horz" pos="2929"/>
        <p:guide pos="2212"/>
        <p:guide pos="2213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ABDC01SDPRS01\C01133_SHARE_S_01\TOR1\tdecon\Personal\Nikolina\Presentation%20Copies\BC_Vancouver_Core-goods-servic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NABDC01SDPRS01\C01133_SHARE_S_01\TOR1\tdecon\Personal\Thomas\Presentations\CADA%20Summit\CADA%202023\Charts_extra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NABDC01SDPRS01\C01133_SHARE_S_01\TOR1\tdecon\Personal\Thomas\Presentations\CADA%20Summit\CADA%202023\Charts_extra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BDC01SDPRS01\C01133_SHARE_S_01\TOR1\tdecon\Personal\Tarek\2023\Q1\General\TDE_StandardCharts-Jan2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NABDC01SDPRS01\C01133_SHARE_S_01\TOR1\tdecon\Personal\Thomas\Presentations\CADA%20Summit\CADA%202023\Charts_extra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ABDC01SDPRS01\C01133_SHARE_S_01\TOR1\tdecon\Personal\Leslie\Board%20deck%20-%20Aug2022\US%20slide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abdc01sdprs01\c01133_share_s_01\TOR1\tdecon\Financial\Consumer\US_Debt_Service_Sept202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NABDC01SDPRS01\C01133_SHARE_S_01\TOR1\tdecon\InDesign%20Working%20Files\Ksenia\TD%20Spend%20Jan%202023\Charts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ABDC01SDPRS01\C01133_SHARE_S_01\TOR1\tdecon\Personal\Thomas\Presentations\CADA%20Summit\CADA%202023\Charts_extra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NABDC01SDPRS01\C01133_SHARE_S_01\TOR1\tdecon\Personal\Thomas\Presentations\CADA%20Summit\CADA%202023\Charts_extra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NABDC01SDPRS01\C01133_SHARE_S_01\TOR1\tdecon\Personal\Thomas\Presentations\TDAF%20Annual%20Sales%20Conference\Chart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3060706121412E-2"/>
          <c:y val="8.2303435204142239E-2"/>
          <c:w val="0.95464693929387856"/>
          <c:h val="0.76321914755972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Sheet3!$I$70</c:f>
              <c:strCache>
                <c:ptCount val="1"/>
                <c:pt idx="0">
                  <c:v>3-Month (Ann.)</c:v>
                </c:pt>
              </c:strCache>
            </c:strRef>
          </c:tx>
          <c:spPr>
            <a:solidFill>
              <a:srgbClr val="00B624"/>
            </a:solidFill>
          </c:spPr>
          <c:invertIfNegative val="0"/>
          <c:cat>
            <c:strRef>
              <c:f>Sheet3!$G$71:$H$74</c:f>
              <c:strCache>
                <c:ptCount val="4"/>
                <c:pt idx="0">
                  <c:v>Core*</c:v>
                </c:pt>
                <c:pt idx="1">
                  <c:v>Core Goods</c:v>
                </c:pt>
                <c:pt idx="2">
                  <c:v>Core Services Ex-Shelter</c:v>
                </c:pt>
                <c:pt idx="3">
                  <c:v>Shelter</c:v>
                </c:pt>
              </c:strCache>
            </c:strRef>
          </c:cat>
          <c:val>
            <c:numRef>
              <c:f>Sheet3!$I$71:$I$74</c:f>
              <c:numCache>
                <c:formatCode>0.0</c:formatCode>
                <c:ptCount val="4"/>
                <c:pt idx="0">
                  <c:v>3.6732332752173136</c:v>
                </c:pt>
                <c:pt idx="1">
                  <c:v>1.7415635754390064</c:v>
                </c:pt>
                <c:pt idx="2">
                  <c:v>3.4</c:v>
                </c:pt>
                <c:pt idx="3">
                  <c:v>7.2223208512221637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5-43D0-B6CD-682CA6A0389E}"/>
            </c:ext>
          </c:extLst>
        </c:ser>
        <c:ser>
          <c:idx val="1"/>
          <c:order val="1"/>
          <c:tx>
            <c:strRef>
              <c:f>Sheet3!$J$70</c:f>
              <c:strCache>
                <c:ptCount val="1"/>
                <c:pt idx="0">
                  <c:v>Year/Year</c:v>
                </c:pt>
              </c:strCache>
            </c:strRef>
          </c:tx>
          <c:spPr>
            <a:solidFill>
              <a:srgbClr val="163D22"/>
            </a:solidFill>
          </c:spPr>
          <c:invertIfNegative val="0"/>
          <c:cat>
            <c:strRef>
              <c:f>Sheet3!$G$71:$H$74</c:f>
              <c:strCache>
                <c:ptCount val="4"/>
                <c:pt idx="0">
                  <c:v>Core*</c:v>
                </c:pt>
                <c:pt idx="1">
                  <c:v>Core Goods</c:v>
                </c:pt>
                <c:pt idx="2">
                  <c:v>Core Services Ex-Shelter</c:v>
                </c:pt>
                <c:pt idx="3">
                  <c:v>Shelter</c:v>
                </c:pt>
              </c:strCache>
            </c:strRef>
          </c:cat>
          <c:val>
            <c:numRef>
              <c:f>Sheet3!$J$71:$J$74</c:f>
              <c:numCache>
                <c:formatCode>0.0</c:formatCode>
                <c:ptCount val="4"/>
                <c:pt idx="0">
                  <c:v>5.3</c:v>
                </c:pt>
                <c:pt idx="1">
                  <c:v>5.8717148553188148</c:v>
                </c:pt>
                <c:pt idx="2">
                  <c:v>4.75</c:v>
                </c:pt>
                <c:pt idx="3">
                  <c:v>7.0153061224489788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5-43D0-B6CD-682CA6A03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1920"/>
        <c:axId val="54803456"/>
      </c:barChart>
      <c:catAx>
        <c:axId val="548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crossAx val="54803456"/>
        <c:crosses val="autoZero"/>
        <c:auto val="1"/>
        <c:lblAlgn val="ctr"/>
        <c:lblOffset val="100"/>
        <c:noMultiLvlLbl val="0"/>
      </c:catAx>
      <c:valAx>
        <c:axId val="54803456"/>
        <c:scaling>
          <c:orientation val="minMax"/>
          <c:max val="10"/>
          <c:min val="-6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480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2154755279791"/>
          <c:y val="7.8878138293106428E-2"/>
          <c:w val="0.37190780744858104"/>
          <c:h val="0.18104320381700753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43980614155696E-2"/>
          <c:y val="0.11130758130414065"/>
          <c:w val="0.89944797302065327"/>
          <c:h val="0.7238858942448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Sheet5!$C$1</c:f>
              <c:strCache>
                <c:ptCount val="1"/>
                <c:pt idx="0">
                  <c:v>Sales </c:v>
                </c:pt>
              </c:strCache>
            </c:strRef>
          </c:tx>
          <c:spPr>
            <a:solidFill>
              <a:srgbClr val="00B624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50">
                <a:fgClr>
                  <a:srgbClr val="00B05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B2-4BCD-9D37-1D1FFDAF406E}"/>
              </c:ext>
            </c:extLst>
          </c:dPt>
          <c:dPt>
            <c:idx val="5"/>
            <c:invertIfNegative val="0"/>
            <c:bubble3D val="0"/>
            <c:spPr>
              <a:pattFill prst="pct50">
                <a:fgClr>
                  <a:srgbClr val="00B624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B2-4BCD-9D37-1D1FFDAF406E}"/>
              </c:ext>
            </c:extLst>
          </c:dPt>
          <c:dPt>
            <c:idx val="6"/>
            <c:invertIfNegative val="0"/>
            <c:bubble3D val="0"/>
            <c:spPr>
              <a:pattFill prst="pct50">
                <a:fgClr>
                  <a:srgbClr val="00B624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B2-4BCD-9D37-1D1FFDAF406E}"/>
              </c:ext>
            </c:extLst>
          </c:dPt>
          <c:dPt>
            <c:idx val="7"/>
            <c:invertIfNegative val="0"/>
            <c:bubble3D val="0"/>
            <c:spPr>
              <a:pattFill prst="pct50">
                <a:fgClr>
                  <a:srgbClr val="00B624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B2-4BCD-9D37-1D1FFDAF406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Sheet5!$B$2:$B$9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Sheet5!$C$2:$C$9</c:f>
              <c:numCache>
                <c:formatCode>General</c:formatCode>
                <c:ptCount val="8"/>
                <c:pt idx="0">
                  <c:v>1.97192076832297</c:v>
                </c:pt>
                <c:pt idx="1">
                  <c:v>1.6208150879516101</c:v>
                </c:pt>
                <c:pt idx="2">
                  <c:v>1.6730142272364399</c:v>
                </c:pt>
                <c:pt idx="3">
                  <c:v>1.49842795516462</c:v>
                </c:pt>
                <c:pt idx="4">
                  <c:v>1.6130962499999999</c:v>
                </c:pt>
                <c:pt idx="5">
                  <c:v>1.7448509999999999</c:v>
                </c:pt>
                <c:pt idx="6">
                  <c:v>1.9017655</c:v>
                </c:pt>
                <c:pt idx="7">
                  <c:v>1.9507895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B2-4BCD-9D37-1D1FFDAF4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90912"/>
        <c:axId val="51992448"/>
      </c:barChart>
      <c:lineChart>
        <c:grouping val="standard"/>
        <c:varyColors val="0"/>
        <c:ser>
          <c:idx val="1"/>
          <c:order val="1"/>
          <c:tx>
            <c:strRef>
              <c:f>Sheet5!$D$1</c:f>
              <c:strCache>
                <c:ptCount val="1"/>
                <c:pt idx="0">
                  <c:v>Trend</c:v>
                </c:pt>
              </c:strCache>
            </c:strRef>
          </c:tx>
          <c:spPr>
            <a:ln w="41275">
              <a:solidFill>
                <a:srgbClr val="163D22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Sheet5!$B$2:$B$9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Sheet5!$D$2:$D$9</c:f>
              <c:numCache>
                <c:formatCode>General</c:formatCode>
                <c:ptCount val="8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3B2-4BCD-9D37-1D1FFDAF4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90912"/>
        <c:axId val="51992448"/>
      </c:lineChart>
      <c:catAx>
        <c:axId val="519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1992448"/>
        <c:crosses val="autoZero"/>
        <c:auto val="1"/>
        <c:lblAlgn val="ctr"/>
        <c:lblOffset val="100"/>
        <c:noMultiLvlLbl val="0"/>
      </c:catAx>
      <c:valAx>
        <c:axId val="51992448"/>
        <c:scaling>
          <c:orientation val="minMax"/>
          <c:max val="2.2000000000000002"/>
          <c:min val="1.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19909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7010334645669292"/>
          <c:y val="0.14882213192659666"/>
          <c:w val="0.2475803918255462"/>
          <c:h val="0.1420879423440365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43980614155696E-2"/>
          <c:y val="8.0168429793471635E-2"/>
          <c:w val="0.91915952576125015"/>
          <c:h val="0.77837951708020159"/>
        </c:manualLayout>
      </c:layout>
      <c:lineChart>
        <c:grouping val="standard"/>
        <c:varyColors val="0"/>
        <c:ser>
          <c:idx val="0"/>
          <c:order val="0"/>
          <c:tx>
            <c:v>U.S.</c:v>
          </c:tx>
          <c:spPr>
            <a:ln w="41275">
              <a:solidFill>
                <a:srgbClr val="00B624"/>
              </a:solidFill>
            </a:ln>
            <a:effectLst/>
          </c:spPr>
          <c:marker>
            <c:symbol val="none"/>
          </c:marker>
          <c:cat>
            <c:strRef>
              <c:f>Sheet6!$F$2:$F$8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2023F</c:v>
                </c:pt>
                <c:pt idx="5">
                  <c:v>2024F</c:v>
                </c:pt>
                <c:pt idx="6">
                  <c:v>2025F</c:v>
                </c:pt>
              </c:strCache>
            </c:strRef>
          </c:cat>
          <c:val>
            <c:numRef>
              <c:f>Sheet6!$G$2:$G$8</c:f>
              <c:numCache>
                <c:formatCode>General</c:formatCode>
                <c:ptCount val="7"/>
                <c:pt idx="0">
                  <c:v>100</c:v>
                </c:pt>
                <c:pt idx="1">
                  <c:v>85.325157714757395</c:v>
                </c:pt>
                <c:pt idx="2">
                  <c:v>88.274571074818724</c:v>
                </c:pt>
                <c:pt idx="3">
                  <c:v>81.578326749602027</c:v>
                </c:pt>
                <c:pt idx="4">
                  <c:v>89.429028359176939</c:v>
                </c:pt>
                <c:pt idx="5">
                  <c:v>99.530407994811625</c:v>
                </c:pt>
                <c:pt idx="6">
                  <c:v>101.86623725016214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13-464D-94FB-91EF898667B4}"/>
            </c:ext>
          </c:extLst>
        </c:ser>
        <c:ser>
          <c:idx val="1"/>
          <c:order val="1"/>
          <c:tx>
            <c:v>Canada</c:v>
          </c:tx>
          <c:spPr>
            <a:ln w="41275">
              <a:solidFill>
                <a:srgbClr val="163D22"/>
              </a:solidFill>
              <a:prstDash val="dash"/>
            </a:ln>
            <a:effectLst/>
          </c:spPr>
          <c:marker>
            <c:symbol val="none"/>
          </c:marker>
          <c:cat>
            <c:strRef>
              <c:f>Sheet6!$F$2:$F$8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2023F</c:v>
                </c:pt>
                <c:pt idx="5">
                  <c:v>2024F</c:v>
                </c:pt>
                <c:pt idx="6">
                  <c:v>2025F</c:v>
                </c:pt>
              </c:strCache>
            </c:strRef>
          </c:cat>
          <c:val>
            <c:numRef>
              <c:f>Sheet6!$H$2:$H$8</c:f>
              <c:numCache>
                <c:formatCode>General</c:formatCode>
                <c:ptCount val="7"/>
                <c:pt idx="0">
                  <c:v>100</c:v>
                </c:pt>
                <c:pt idx="1">
                  <c:v>82.194736927997383</c:v>
                </c:pt>
                <c:pt idx="2">
                  <c:v>84.84185846164921</c:v>
                </c:pt>
                <c:pt idx="3">
                  <c:v>75.988243505288779</c:v>
                </c:pt>
                <c:pt idx="4">
                  <c:v>81.803299397869111</c:v>
                </c:pt>
                <c:pt idx="5">
                  <c:v>88.484843206145513</c:v>
                </c:pt>
                <c:pt idx="6">
                  <c:v>96.442287669466864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13-464D-94FB-91EF89866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12608"/>
        <c:axId val="55414144"/>
      </c:lineChart>
      <c:catAx>
        <c:axId val="554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4144"/>
        <c:crosses val="autoZero"/>
        <c:auto val="1"/>
        <c:lblAlgn val="ctr"/>
        <c:lblOffset val="100"/>
        <c:noMultiLvlLbl val="0"/>
      </c:catAx>
      <c:valAx>
        <c:axId val="55414144"/>
        <c:scaling>
          <c:orientation val="minMax"/>
          <c:min val="75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2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2233033171799821"/>
          <c:y val="0.12878300273576981"/>
          <c:w val="0.18822206243705139"/>
          <c:h val="0.1353718750520291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5569223134052E-2"/>
          <c:y val="7.9724725384597822E-2"/>
          <c:w val="0.8653910641632353"/>
          <c:h val="0.78598953514047254"/>
        </c:manualLayout>
      </c:layout>
      <c:lineChart>
        <c:grouping val="standard"/>
        <c:varyColors val="0"/>
        <c:ser>
          <c:idx val="1"/>
          <c:order val="0"/>
          <c:tx>
            <c:v>Average Hourly Wages (LHS)</c:v>
          </c:tx>
          <c:spPr>
            <a:ln w="41275" cap="rnd">
              <a:solidFill>
                <a:srgbClr val="00B624"/>
              </a:solidFill>
              <a:round/>
            </a:ln>
            <a:effectLst/>
          </c:spPr>
          <c:marker>
            <c:symbol val="none"/>
          </c:marker>
          <c:cat>
            <c:numRef>
              <c:f>'Haver-Monthly (2)'!$D$58:$D$141</c:f>
              <c:numCache>
                <c:formatCode>m/d/yyyy</c:formatCode>
                <c:ptCount val="84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</c:numCache>
            </c:numRef>
          </c:cat>
          <c:val>
            <c:numRef>
              <c:f>'Haver-Monthly (2)'!$G$58:$G$141</c:f>
              <c:numCache>
                <c:formatCode>0.00</c:formatCode>
                <c:ptCount val="84"/>
                <c:pt idx="0">
                  <c:v>2.3247232472324684</c:v>
                </c:pt>
                <c:pt idx="1">
                  <c:v>1.5007320644216695</c:v>
                </c:pt>
                <c:pt idx="2">
                  <c:v>1.795529497984617</c:v>
                </c:pt>
                <c:pt idx="3">
                  <c:v>1.2797074954296082</c:v>
                </c:pt>
                <c:pt idx="4">
                  <c:v>0.14771048744461857</c:v>
                </c:pt>
                <c:pt idx="5">
                  <c:v>1.4831294030404232</c:v>
                </c:pt>
                <c:pt idx="6">
                  <c:v>1.1554230339172653</c:v>
                </c:pt>
                <c:pt idx="7">
                  <c:v>2.1674140508221162</c:v>
                </c:pt>
                <c:pt idx="8">
                  <c:v>1.471670345842526</c:v>
                </c:pt>
                <c:pt idx="9">
                  <c:v>1.0653930933137499</c:v>
                </c:pt>
                <c:pt idx="10">
                  <c:v>1.2056996711728107</c:v>
                </c:pt>
                <c:pt idx="11">
                  <c:v>0.61438380917961022</c:v>
                </c:pt>
                <c:pt idx="12">
                  <c:v>0.46880634691669315</c:v>
                </c:pt>
                <c:pt idx="13">
                  <c:v>0.86548864046158824</c:v>
                </c:pt>
                <c:pt idx="14">
                  <c:v>0.79193664506839045</c:v>
                </c:pt>
                <c:pt idx="15">
                  <c:v>0.97472924187725485</c:v>
                </c:pt>
                <c:pt idx="16">
                  <c:v>1.2905604719763932</c:v>
                </c:pt>
                <c:pt idx="17">
                  <c:v>0.5845816587504572</c:v>
                </c:pt>
                <c:pt idx="18">
                  <c:v>1.5475313190862128</c:v>
                </c:pt>
                <c:pt idx="19">
                  <c:v>1.5362106803218789</c:v>
                </c:pt>
                <c:pt idx="20">
                  <c:v>1.9216823785351747</c:v>
                </c:pt>
                <c:pt idx="21">
                  <c:v>2.4718284260268981</c:v>
                </c:pt>
                <c:pt idx="22">
                  <c:v>1.9494584837545097</c:v>
                </c:pt>
                <c:pt idx="23">
                  <c:v>1.616379310344825</c:v>
                </c:pt>
                <c:pt idx="24">
                  <c:v>2.5484565685570741</c:v>
                </c:pt>
                <c:pt idx="25">
                  <c:v>3.0389703253485929</c:v>
                </c:pt>
                <c:pt idx="26">
                  <c:v>2.7857142857142896</c:v>
                </c:pt>
                <c:pt idx="27">
                  <c:v>2.5384340364676472</c:v>
                </c:pt>
                <c:pt idx="28">
                  <c:v>4.2227884965416829</c:v>
                </c:pt>
                <c:pt idx="29">
                  <c:v>3.7050490374137288</c:v>
                </c:pt>
                <c:pt idx="30">
                  <c:v>2.5399129172714181</c:v>
                </c:pt>
                <c:pt idx="31">
                  <c:v>1.8011527377521612</c:v>
                </c:pt>
                <c:pt idx="32">
                  <c:v>1.7787264318747777</c:v>
                </c:pt>
                <c:pt idx="33">
                  <c:v>1.7027314650585328</c:v>
                </c:pt>
                <c:pt idx="34">
                  <c:v>2.1954674220963208</c:v>
                </c:pt>
                <c:pt idx="35">
                  <c:v>2.5450689289501676</c:v>
                </c:pt>
                <c:pt idx="36">
                  <c:v>3.2901645082254158</c:v>
                </c:pt>
                <c:pt idx="37">
                  <c:v>3.7126995142262329</c:v>
                </c:pt>
                <c:pt idx="38">
                  <c:v>3.8568450312717144</c:v>
                </c:pt>
                <c:pt idx="39">
                  <c:v>3.9400278940027862</c:v>
                </c:pt>
                <c:pt idx="40">
                  <c:v>2.5497729654208889</c:v>
                </c:pt>
                <c:pt idx="41">
                  <c:v>3.6777583187390568</c:v>
                </c:pt>
                <c:pt idx="42">
                  <c:v>4.2108987968860498</c:v>
                </c:pt>
                <c:pt idx="43">
                  <c:v>3.9631988676574572</c:v>
                </c:pt>
                <c:pt idx="44">
                  <c:v>4.7885354771059108</c:v>
                </c:pt>
                <c:pt idx="45">
                  <c:v>5.3017091035926036</c:v>
                </c:pt>
                <c:pt idx="46">
                  <c:v>5.0589050589050624</c:v>
                </c:pt>
                <c:pt idx="47">
                  <c:v>4.2399172699069174</c:v>
                </c:pt>
                <c:pt idx="48">
                  <c:v>3.5581158929176451</c:v>
                </c:pt>
                <c:pt idx="49">
                  <c:v>2.1077283372365305</c:v>
                </c:pt>
                <c:pt idx="50">
                  <c:v>3.6132485781197667</c:v>
                </c:pt>
                <c:pt idx="51">
                  <c:v>6.7091580006709162</c:v>
                </c:pt>
                <c:pt idx="52">
                  <c:v>6.2670299727520433</c:v>
                </c:pt>
                <c:pt idx="53">
                  <c:v>3.6824324324324316</c:v>
                </c:pt>
                <c:pt idx="54">
                  <c:v>4.0407470288624836</c:v>
                </c:pt>
                <c:pt idx="55">
                  <c:v>4.3226684819605161</c:v>
                </c:pt>
                <c:pt idx="56">
                  <c:v>2.5350233488992595</c:v>
                </c:pt>
                <c:pt idx="57">
                  <c:v>2.4842663133487908</c:v>
                </c:pt>
                <c:pt idx="58">
                  <c:v>1.682058047493397</c:v>
                </c:pt>
                <c:pt idx="59">
                  <c:v>3.00925925925926</c:v>
                </c:pt>
                <c:pt idx="60">
                  <c:v>2.1596858638743459</c:v>
                </c:pt>
                <c:pt idx="61">
                  <c:v>2.2935779816513739</c:v>
                </c:pt>
                <c:pt idx="62">
                  <c:v>0.61349693251534154</c:v>
                </c:pt>
                <c:pt idx="63">
                  <c:v>-1.8861993083935804</c:v>
                </c:pt>
                <c:pt idx="64">
                  <c:v>-0.12820512820512547</c:v>
                </c:pt>
                <c:pt idx="65">
                  <c:v>0.74942978168784757</c:v>
                </c:pt>
                <c:pt idx="66">
                  <c:v>0.7832898172323709</c:v>
                </c:pt>
                <c:pt idx="67">
                  <c:v>1.1745513866231745</c:v>
                </c:pt>
                <c:pt idx="68">
                  <c:v>2.4072869225764544</c:v>
                </c:pt>
                <c:pt idx="69">
                  <c:v>2.3917259211376809</c:v>
                </c:pt>
                <c:pt idx="70">
                  <c:v>4.0544923775543307</c:v>
                </c:pt>
                <c:pt idx="71">
                  <c:v>2.6003210272873267</c:v>
                </c:pt>
                <c:pt idx="72">
                  <c:v>4.0679051889814319</c:v>
                </c:pt>
                <c:pt idx="73">
                  <c:v>5.7335041639974351</c:v>
                </c:pt>
                <c:pt idx="74">
                  <c:v>5.1668806161745922</c:v>
                </c:pt>
                <c:pt idx="75">
                  <c:v>5.2867670618391491</c:v>
                </c:pt>
                <c:pt idx="76">
                  <c:v>3.7869062901155432</c:v>
                </c:pt>
                <c:pt idx="77">
                  <c:v>4.4307891332470808</c:v>
                </c:pt>
                <c:pt idx="78">
                  <c:v>4.3717616580310814</c:v>
                </c:pt>
                <c:pt idx="79">
                  <c:v>4.9338922928087632</c:v>
                </c:pt>
                <c:pt idx="80">
                  <c:v>5.3049555273189268</c:v>
                </c:pt>
                <c:pt idx="81">
                  <c:v>5.5555555555555491</c:v>
                </c:pt>
                <c:pt idx="82">
                  <c:v>5.4862842892768242</c:v>
                </c:pt>
                <c:pt idx="83">
                  <c:v>6.7271589486858527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EB-46F5-AC14-B2D937FE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284392"/>
        <c:axId val="993284720"/>
      </c:lineChart>
      <c:lineChart>
        <c:grouping val="standard"/>
        <c:varyColors val="0"/>
        <c:ser>
          <c:idx val="0"/>
          <c:order val="1"/>
          <c:tx>
            <c:v>Vacancy Rate (RHS)</c:v>
          </c:tx>
          <c:spPr>
            <a:ln w="41275" cap="rnd">
              <a:solidFill>
                <a:srgbClr val="163D22"/>
              </a:solidFill>
              <a:round/>
            </a:ln>
            <a:effectLst/>
          </c:spPr>
          <c:marker>
            <c:symbol val="none"/>
          </c:marker>
          <c:cat>
            <c:numRef>
              <c:f>'Haver-Monthly (2)'!$D$58:$D$141</c:f>
              <c:numCache>
                <c:formatCode>m/d/yyyy</c:formatCode>
                <c:ptCount val="84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  <c:pt idx="81">
                  <c:v>44865</c:v>
                </c:pt>
                <c:pt idx="82">
                  <c:v>44895</c:v>
                </c:pt>
                <c:pt idx="83">
                  <c:v>44926</c:v>
                </c:pt>
              </c:numCache>
            </c:numRef>
          </c:cat>
          <c:val>
            <c:numRef>
              <c:f>'Haver-Monthly (2)'!$H$58:$H$141</c:f>
              <c:numCache>
                <c:formatCode>0.0</c:formatCode>
                <c:ptCount val="84"/>
                <c:pt idx="0">
                  <c:v>1.9</c:v>
                </c:pt>
                <c:pt idx="1">
                  <c:v>1.9</c:v>
                </c:pt>
                <c:pt idx="2">
                  <c:v>2.4</c:v>
                </c:pt>
                <c:pt idx="3">
                  <c:v>2.5</c:v>
                </c:pt>
                <c:pt idx="4">
                  <c:v>2.6</c:v>
                </c:pt>
                <c:pt idx="5">
                  <c:v>2.5</c:v>
                </c:pt>
                <c:pt idx="6">
                  <c:v>2.2999999999999998</c:v>
                </c:pt>
                <c:pt idx="7">
                  <c:v>2.6</c:v>
                </c:pt>
                <c:pt idx="8">
                  <c:v>2.7</c:v>
                </c:pt>
                <c:pt idx="9">
                  <c:v>2.5</c:v>
                </c:pt>
                <c:pt idx="10">
                  <c:v>2.4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2.8</c:v>
                </c:pt>
                <c:pt idx="15">
                  <c:v>3</c:v>
                </c:pt>
                <c:pt idx="16">
                  <c:v>3</c:v>
                </c:pt>
                <c:pt idx="17">
                  <c:v>2.7</c:v>
                </c:pt>
                <c:pt idx="18">
                  <c:v>2.6</c:v>
                </c:pt>
                <c:pt idx="19">
                  <c:v>2.8</c:v>
                </c:pt>
                <c:pt idx="20">
                  <c:v>3.2</c:v>
                </c:pt>
                <c:pt idx="21">
                  <c:v>3</c:v>
                </c:pt>
                <c:pt idx="22">
                  <c:v>3</c:v>
                </c:pt>
                <c:pt idx="23">
                  <c:v>2.6</c:v>
                </c:pt>
                <c:pt idx="24">
                  <c:v>2.6</c:v>
                </c:pt>
                <c:pt idx="25">
                  <c:v>2.8</c:v>
                </c:pt>
                <c:pt idx="26">
                  <c:v>3.1</c:v>
                </c:pt>
                <c:pt idx="27">
                  <c:v>3.4</c:v>
                </c:pt>
                <c:pt idx="28">
                  <c:v>3.4</c:v>
                </c:pt>
                <c:pt idx="29">
                  <c:v>3.3</c:v>
                </c:pt>
                <c:pt idx="30">
                  <c:v>3.2</c:v>
                </c:pt>
                <c:pt idx="31">
                  <c:v>3.2</c:v>
                </c:pt>
                <c:pt idx="32">
                  <c:v>3.6</c:v>
                </c:pt>
                <c:pt idx="33">
                  <c:v>3.6</c:v>
                </c:pt>
                <c:pt idx="34">
                  <c:v>3.3</c:v>
                </c:pt>
                <c:pt idx="35">
                  <c:v>2.8</c:v>
                </c:pt>
                <c:pt idx="36">
                  <c:v>2.9</c:v>
                </c:pt>
                <c:pt idx="37">
                  <c:v>2.9</c:v>
                </c:pt>
                <c:pt idx="38">
                  <c:v>3.3</c:v>
                </c:pt>
                <c:pt idx="39">
                  <c:v>3.6</c:v>
                </c:pt>
                <c:pt idx="40">
                  <c:v>3.5</c:v>
                </c:pt>
                <c:pt idx="41">
                  <c:v>3.3</c:v>
                </c:pt>
                <c:pt idx="42">
                  <c:v>3.2</c:v>
                </c:pt>
                <c:pt idx="43">
                  <c:v>3.3</c:v>
                </c:pt>
                <c:pt idx="44">
                  <c:v>3.5</c:v>
                </c:pt>
                <c:pt idx="45">
                  <c:v>3.3</c:v>
                </c:pt>
                <c:pt idx="46">
                  <c:v>3</c:v>
                </c:pt>
                <c:pt idx="47">
                  <c:v>2.6</c:v>
                </c:pt>
                <c:pt idx="48">
                  <c:v>3</c:v>
                </c:pt>
                <c:pt idx="49">
                  <c:v>3</c:v>
                </c:pt>
                <c:pt idx="50">
                  <c:v>3.2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3.9</c:v>
                </c:pt>
                <c:pt idx="58">
                  <c:v>3.5</c:v>
                </c:pt>
                <c:pt idx="59">
                  <c:v>3</c:v>
                </c:pt>
                <c:pt idx="60">
                  <c:v>3.1</c:v>
                </c:pt>
                <c:pt idx="61">
                  <c:v>3.5</c:v>
                </c:pt>
                <c:pt idx="62">
                  <c:v>4.0999999999999996</c:v>
                </c:pt>
                <c:pt idx="63">
                  <c:v>4.4000000000000004</c:v>
                </c:pt>
                <c:pt idx="64">
                  <c:v>4.4000000000000004</c:v>
                </c:pt>
                <c:pt idx="65">
                  <c:v>4.9000000000000004</c:v>
                </c:pt>
                <c:pt idx="66">
                  <c:v>5</c:v>
                </c:pt>
                <c:pt idx="67">
                  <c:v>5.5</c:v>
                </c:pt>
                <c:pt idx="68">
                  <c:v>5.9</c:v>
                </c:pt>
                <c:pt idx="69">
                  <c:v>5.6</c:v>
                </c:pt>
                <c:pt idx="70">
                  <c:v>5.2</c:v>
                </c:pt>
                <c:pt idx="71">
                  <c:v>5.0999999999999996</c:v>
                </c:pt>
                <c:pt idx="72">
                  <c:v>4.9000000000000004</c:v>
                </c:pt>
                <c:pt idx="73">
                  <c:v>5</c:v>
                </c:pt>
                <c:pt idx="74">
                  <c:v>5.7</c:v>
                </c:pt>
                <c:pt idx="75">
                  <c:v>6</c:v>
                </c:pt>
                <c:pt idx="76">
                  <c:v>5.9</c:v>
                </c:pt>
                <c:pt idx="77">
                  <c:v>5.8</c:v>
                </c:pt>
                <c:pt idx="78">
                  <c:v>5.5</c:v>
                </c:pt>
                <c:pt idx="79">
                  <c:v>5.5</c:v>
                </c:pt>
                <c:pt idx="80">
                  <c:v>5.6</c:v>
                </c:pt>
                <c:pt idx="8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EB-46F5-AC14-B2D937FE6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275832"/>
        <c:axId val="2089280424"/>
      </c:lineChart>
      <c:dateAx>
        <c:axId val="993284392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163D2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3284720"/>
        <c:crosses val="autoZero"/>
        <c:auto val="1"/>
        <c:lblOffset val="100"/>
        <c:baseTimeUnit val="months"/>
        <c:majorUnit val="13"/>
        <c:majorTimeUnit val="months"/>
      </c:dateAx>
      <c:valAx>
        <c:axId val="99328472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rgbClr val="163D2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3284392"/>
        <c:crosses val="autoZero"/>
        <c:crossBetween val="between"/>
      </c:valAx>
      <c:valAx>
        <c:axId val="2089280424"/>
        <c:scaling>
          <c:orientation val="minMax"/>
        </c:scaling>
        <c:delete val="0"/>
        <c:axPos val="r"/>
        <c:numFmt formatCode="0" sourceLinked="0"/>
        <c:majorTickMark val="none"/>
        <c:minorTickMark val="none"/>
        <c:tickLblPos val="nextTo"/>
        <c:spPr>
          <a:noFill/>
          <a:ln>
            <a:solidFill>
              <a:srgbClr val="163D2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9275832"/>
        <c:crosses val="max"/>
        <c:crossBetween val="between"/>
      </c:valAx>
      <c:dateAx>
        <c:axId val="2089275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8928042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09445506784619E-2"/>
          <c:y val="8.2298261720871096E-2"/>
          <c:w val="0.52532118570285458"/>
          <c:h val="0.18936773751066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43980614155696E-2"/>
          <c:y val="0.13106200651679351"/>
          <c:w val="0.91915952576125015"/>
          <c:h val="0.69907838385765164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B624"/>
              </a:solidFill>
            </a:ln>
            <a:effectLst/>
          </c:spPr>
          <c:marker>
            <c:symbol val="none"/>
          </c:marker>
          <c:cat>
            <c:strRef>
              <c:f>Sheet3!$D$4:$D$399</c:f>
              <c:strCache>
                <c:ptCount val="396"/>
                <c:pt idx="0">
                  <c:v>1990</c:v>
                </c:pt>
                <c:pt idx="1">
                  <c:v>1990</c:v>
                </c:pt>
                <c:pt idx="2">
                  <c:v>1990</c:v>
                </c:pt>
                <c:pt idx="3">
                  <c:v>1990</c:v>
                </c:pt>
                <c:pt idx="4">
                  <c:v>1990</c:v>
                </c:pt>
                <c:pt idx="5">
                  <c:v>1990</c:v>
                </c:pt>
                <c:pt idx="6">
                  <c:v>1990</c:v>
                </c:pt>
                <c:pt idx="7">
                  <c:v>1990</c:v>
                </c:pt>
                <c:pt idx="8">
                  <c:v>1990</c:v>
                </c:pt>
                <c:pt idx="9">
                  <c:v>1990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1991</c:v>
                </c:pt>
                <c:pt idx="15">
                  <c:v>1991</c:v>
                </c:pt>
                <c:pt idx="16">
                  <c:v>1991</c:v>
                </c:pt>
                <c:pt idx="17">
                  <c:v>1991</c:v>
                </c:pt>
                <c:pt idx="18">
                  <c:v>1991</c:v>
                </c:pt>
                <c:pt idx="19">
                  <c:v>1991</c:v>
                </c:pt>
                <c:pt idx="20">
                  <c:v>1991</c:v>
                </c:pt>
                <c:pt idx="21">
                  <c:v>1991</c:v>
                </c:pt>
                <c:pt idx="22">
                  <c:v>1991</c:v>
                </c:pt>
                <c:pt idx="23">
                  <c:v>1991</c:v>
                </c:pt>
                <c:pt idx="24">
                  <c:v>1992</c:v>
                </c:pt>
                <c:pt idx="25">
                  <c:v>1992</c:v>
                </c:pt>
                <c:pt idx="26">
                  <c:v>1992</c:v>
                </c:pt>
                <c:pt idx="27">
                  <c:v>1992</c:v>
                </c:pt>
                <c:pt idx="28">
                  <c:v>1992</c:v>
                </c:pt>
                <c:pt idx="29">
                  <c:v>1992</c:v>
                </c:pt>
                <c:pt idx="30">
                  <c:v>1992</c:v>
                </c:pt>
                <c:pt idx="31">
                  <c:v>1992</c:v>
                </c:pt>
                <c:pt idx="32">
                  <c:v>1992</c:v>
                </c:pt>
                <c:pt idx="33">
                  <c:v>1992</c:v>
                </c:pt>
                <c:pt idx="34">
                  <c:v>1992</c:v>
                </c:pt>
                <c:pt idx="35">
                  <c:v>1992</c:v>
                </c:pt>
                <c:pt idx="36">
                  <c:v>1993</c:v>
                </c:pt>
                <c:pt idx="37">
                  <c:v>1993</c:v>
                </c:pt>
                <c:pt idx="38">
                  <c:v>1993</c:v>
                </c:pt>
                <c:pt idx="39">
                  <c:v>1993</c:v>
                </c:pt>
                <c:pt idx="40">
                  <c:v>1993</c:v>
                </c:pt>
                <c:pt idx="41">
                  <c:v>1993</c:v>
                </c:pt>
                <c:pt idx="42">
                  <c:v>1993</c:v>
                </c:pt>
                <c:pt idx="43">
                  <c:v>1993</c:v>
                </c:pt>
                <c:pt idx="44">
                  <c:v>1993</c:v>
                </c:pt>
                <c:pt idx="45">
                  <c:v>1993</c:v>
                </c:pt>
                <c:pt idx="46">
                  <c:v>1993</c:v>
                </c:pt>
                <c:pt idx="47">
                  <c:v>1993</c:v>
                </c:pt>
                <c:pt idx="48">
                  <c:v>1994</c:v>
                </c:pt>
                <c:pt idx="49">
                  <c:v>1994</c:v>
                </c:pt>
                <c:pt idx="50">
                  <c:v>1994</c:v>
                </c:pt>
                <c:pt idx="51">
                  <c:v>1994</c:v>
                </c:pt>
                <c:pt idx="52">
                  <c:v>1994</c:v>
                </c:pt>
                <c:pt idx="53">
                  <c:v>1994</c:v>
                </c:pt>
                <c:pt idx="54">
                  <c:v>1994</c:v>
                </c:pt>
                <c:pt idx="55">
                  <c:v>1994</c:v>
                </c:pt>
                <c:pt idx="56">
                  <c:v>1994</c:v>
                </c:pt>
                <c:pt idx="57">
                  <c:v>1994</c:v>
                </c:pt>
                <c:pt idx="58">
                  <c:v>1994</c:v>
                </c:pt>
                <c:pt idx="59">
                  <c:v>1994</c:v>
                </c:pt>
                <c:pt idx="60">
                  <c:v>1995</c:v>
                </c:pt>
                <c:pt idx="61">
                  <c:v>1995</c:v>
                </c:pt>
                <c:pt idx="62">
                  <c:v>1995</c:v>
                </c:pt>
                <c:pt idx="63">
                  <c:v>1995</c:v>
                </c:pt>
                <c:pt idx="64">
                  <c:v>1995</c:v>
                </c:pt>
                <c:pt idx="65">
                  <c:v>1995</c:v>
                </c:pt>
                <c:pt idx="66">
                  <c:v>1995</c:v>
                </c:pt>
                <c:pt idx="67">
                  <c:v>1995</c:v>
                </c:pt>
                <c:pt idx="68">
                  <c:v>1995</c:v>
                </c:pt>
                <c:pt idx="69">
                  <c:v>1995</c:v>
                </c:pt>
                <c:pt idx="70">
                  <c:v>1995</c:v>
                </c:pt>
                <c:pt idx="71">
                  <c:v>1995</c:v>
                </c:pt>
                <c:pt idx="72">
                  <c:v>1996</c:v>
                </c:pt>
                <c:pt idx="73">
                  <c:v>1996</c:v>
                </c:pt>
                <c:pt idx="74">
                  <c:v>1996</c:v>
                </c:pt>
                <c:pt idx="75">
                  <c:v>1996</c:v>
                </c:pt>
                <c:pt idx="76">
                  <c:v>1996</c:v>
                </c:pt>
                <c:pt idx="77">
                  <c:v>1996</c:v>
                </c:pt>
                <c:pt idx="78">
                  <c:v>1996</c:v>
                </c:pt>
                <c:pt idx="79">
                  <c:v>1996</c:v>
                </c:pt>
                <c:pt idx="80">
                  <c:v>1996</c:v>
                </c:pt>
                <c:pt idx="81">
                  <c:v>1996</c:v>
                </c:pt>
                <c:pt idx="82">
                  <c:v>1996</c:v>
                </c:pt>
                <c:pt idx="83">
                  <c:v>1996</c:v>
                </c:pt>
                <c:pt idx="84">
                  <c:v>1997</c:v>
                </c:pt>
                <c:pt idx="85">
                  <c:v>1997</c:v>
                </c:pt>
                <c:pt idx="86">
                  <c:v>1997</c:v>
                </c:pt>
                <c:pt idx="87">
                  <c:v>1997</c:v>
                </c:pt>
                <c:pt idx="88">
                  <c:v>1997</c:v>
                </c:pt>
                <c:pt idx="89">
                  <c:v>1997</c:v>
                </c:pt>
                <c:pt idx="90">
                  <c:v>1997</c:v>
                </c:pt>
                <c:pt idx="91">
                  <c:v>1997</c:v>
                </c:pt>
                <c:pt idx="92">
                  <c:v>1997</c:v>
                </c:pt>
                <c:pt idx="93">
                  <c:v>1997</c:v>
                </c:pt>
                <c:pt idx="94">
                  <c:v>1997</c:v>
                </c:pt>
                <c:pt idx="95">
                  <c:v>1997</c:v>
                </c:pt>
                <c:pt idx="96">
                  <c:v>1998</c:v>
                </c:pt>
                <c:pt idx="97">
                  <c:v>1998</c:v>
                </c:pt>
                <c:pt idx="98">
                  <c:v>1998</c:v>
                </c:pt>
                <c:pt idx="99">
                  <c:v>1998</c:v>
                </c:pt>
                <c:pt idx="100">
                  <c:v>1998</c:v>
                </c:pt>
                <c:pt idx="101">
                  <c:v>1998</c:v>
                </c:pt>
                <c:pt idx="102">
                  <c:v>1998</c:v>
                </c:pt>
                <c:pt idx="103">
                  <c:v>1998</c:v>
                </c:pt>
                <c:pt idx="104">
                  <c:v>1998</c:v>
                </c:pt>
                <c:pt idx="105">
                  <c:v>1998</c:v>
                </c:pt>
                <c:pt idx="106">
                  <c:v>1998</c:v>
                </c:pt>
                <c:pt idx="107">
                  <c:v>1998</c:v>
                </c:pt>
                <c:pt idx="108">
                  <c:v>1999</c:v>
                </c:pt>
                <c:pt idx="109">
                  <c:v>1999</c:v>
                </c:pt>
                <c:pt idx="110">
                  <c:v>1999</c:v>
                </c:pt>
                <c:pt idx="111">
                  <c:v>1999</c:v>
                </c:pt>
                <c:pt idx="112">
                  <c:v>1999</c:v>
                </c:pt>
                <c:pt idx="113">
                  <c:v>1999</c:v>
                </c:pt>
                <c:pt idx="114">
                  <c:v>1999</c:v>
                </c:pt>
                <c:pt idx="115">
                  <c:v>1999</c:v>
                </c:pt>
                <c:pt idx="116">
                  <c:v>1999</c:v>
                </c:pt>
                <c:pt idx="117">
                  <c:v>1999</c:v>
                </c:pt>
                <c:pt idx="118">
                  <c:v>1999</c:v>
                </c:pt>
                <c:pt idx="119">
                  <c:v>1999</c:v>
                </c:pt>
                <c:pt idx="120">
                  <c:v>2000</c:v>
                </c:pt>
                <c:pt idx="121">
                  <c:v>2000</c:v>
                </c:pt>
                <c:pt idx="122">
                  <c:v>2000</c:v>
                </c:pt>
                <c:pt idx="123">
                  <c:v>2000</c:v>
                </c:pt>
                <c:pt idx="124">
                  <c:v>2000</c:v>
                </c:pt>
                <c:pt idx="125">
                  <c:v>2000</c:v>
                </c:pt>
                <c:pt idx="126">
                  <c:v>2000</c:v>
                </c:pt>
                <c:pt idx="127">
                  <c:v>2000</c:v>
                </c:pt>
                <c:pt idx="128">
                  <c:v>2000</c:v>
                </c:pt>
                <c:pt idx="129">
                  <c:v>2000</c:v>
                </c:pt>
                <c:pt idx="130">
                  <c:v>2000</c:v>
                </c:pt>
                <c:pt idx="131">
                  <c:v>2000</c:v>
                </c:pt>
                <c:pt idx="132">
                  <c:v>2001</c:v>
                </c:pt>
                <c:pt idx="133">
                  <c:v>2001</c:v>
                </c:pt>
                <c:pt idx="134">
                  <c:v>2001</c:v>
                </c:pt>
                <c:pt idx="135">
                  <c:v>2001</c:v>
                </c:pt>
                <c:pt idx="136">
                  <c:v>2001</c:v>
                </c:pt>
                <c:pt idx="137">
                  <c:v>2001</c:v>
                </c:pt>
                <c:pt idx="138">
                  <c:v>2001</c:v>
                </c:pt>
                <c:pt idx="139">
                  <c:v>2001</c:v>
                </c:pt>
                <c:pt idx="140">
                  <c:v>2001</c:v>
                </c:pt>
                <c:pt idx="141">
                  <c:v>2001</c:v>
                </c:pt>
                <c:pt idx="142">
                  <c:v>2001</c:v>
                </c:pt>
                <c:pt idx="143">
                  <c:v>2001</c:v>
                </c:pt>
                <c:pt idx="144">
                  <c:v>2002</c:v>
                </c:pt>
                <c:pt idx="145">
                  <c:v>2002</c:v>
                </c:pt>
                <c:pt idx="146">
                  <c:v>2002</c:v>
                </c:pt>
                <c:pt idx="147">
                  <c:v>2002</c:v>
                </c:pt>
                <c:pt idx="148">
                  <c:v>2002</c:v>
                </c:pt>
                <c:pt idx="149">
                  <c:v>2002</c:v>
                </c:pt>
                <c:pt idx="150">
                  <c:v>2002</c:v>
                </c:pt>
                <c:pt idx="151">
                  <c:v>2002</c:v>
                </c:pt>
                <c:pt idx="152">
                  <c:v>2002</c:v>
                </c:pt>
                <c:pt idx="153">
                  <c:v>2002</c:v>
                </c:pt>
                <c:pt idx="154">
                  <c:v>2002</c:v>
                </c:pt>
                <c:pt idx="155">
                  <c:v>2002</c:v>
                </c:pt>
                <c:pt idx="156">
                  <c:v>2003</c:v>
                </c:pt>
                <c:pt idx="157">
                  <c:v>2003</c:v>
                </c:pt>
                <c:pt idx="158">
                  <c:v>2003</c:v>
                </c:pt>
                <c:pt idx="159">
                  <c:v>2003</c:v>
                </c:pt>
                <c:pt idx="160">
                  <c:v>2003</c:v>
                </c:pt>
                <c:pt idx="161">
                  <c:v>2003</c:v>
                </c:pt>
                <c:pt idx="162">
                  <c:v>2003</c:v>
                </c:pt>
                <c:pt idx="163">
                  <c:v>2003</c:v>
                </c:pt>
                <c:pt idx="164">
                  <c:v>2003</c:v>
                </c:pt>
                <c:pt idx="165">
                  <c:v>2003</c:v>
                </c:pt>
                <c:pt idx="166">
                  <c:v>2003</c:v>
                </c:pt>
                <c:pt idx="167">
                  <c:v>2003</c:v>
                </c:pt>
                <c:pt idx="168">
                  <c:v>2004</c:v>
                </c:pt>
                <c:pt idx="169">
                  <c:v>2004</c:v>
                </c:pt>
                <c:pt idx="170">
                  <c:v>2004</c:v>
                </c:pt>
                <c:pt idx="171">
                  <c:v>2004</c:v>
                </c:pt>
                <c:pt idx="172">
                  <c:v>2004</c:v>
                </c:pt>
                <c:pt idx="173">
                  <c:v>2004</c:v>
                </c:pt>
                <c:pt idx="174">
                  <c:v>2004</c:v>
                </c:pt>
                <c:pt idx="175">
                  <c:v>2004</c:v>
                </c:pt>
                <c:pt idx="176">
                  <c:v>2004</c:v>
                </c:pt>
                <c:pt idx="177">
                  <c:v>2004</c:v>
                </c:pt>
                <c:pt idx="178">
                  <c:v>2004</c:v>
                </c:pt>
                <c:pt idx="179">
                  <c:v>2004</c:v>
                </c:pt>
                <c:pt idx="180">
                  <c:v>2005</c:v>
                </c:pt>
                <c:pt idx="181">
                  <c:v>2005</c:v>
                </c:pt>
                <c:pt idx="182">
                  <c:v>2005</c:v>
                </c:pt>
                <c:pt idx="183">
                  <c:v>2005</c:v>
                </c:pt>
                <c:pt idx="184">
                  <c:v>2005</c:v>
                </c:pt>
                <c:pt idx="185">
                  <c:v>2005</c:v>
                </c:pt>
                <c:pt idx="186">
                  <c:v>2005</c:v>
                </c:pt>
                <c:pt idx="187">
                  <c:v>2005</c:v>
                </c:pt>
                <c:pt idx="188">
                  <c:v>2005</c:v>
                </c:pt>
                <c:pt idx="189">
                  <c:v>2005</c:v>
                </c:pt>
                <c:pt idx="190">
                  <c:v>2005</c:v>
                </c:pt>
                <c:pt idx="191">
                  <c:v>2005</c:v>
                </c:pt>
                <c:pt idx="192">
                  <c:v>2006</c:v>
                </c:pt>
                <c:pt idx="193">
                  <c:v>2006</c:v>
                </c:pt>
                <c:pt idx="194">
                  <c:v>2006</c:v>
                </c:pt>
                <c:pt idx="195">
                  <c:v>2006</c:v>
                </c:pt>
                <c:pt idx="196">
                  <c:v>2006</c:v>
                </c:pt>
                <c:pt idx="197">
                  <c:v>2006</c:v>
                </c:pt>
                <c:pt idx="198">
                  <c:v>2006</c:v>
                </c:pt>
                <c:pt idx="199">
                  <c:v>2006</c:v>
                </c:pt>
                <c:pt idx="200">
                  <c:v>2006</c:v>
                </c:pt>
                <c:pt idx="201">
                  <c:v>2006</c:v>
                </c:pt>
                <c:pt idx="202">
                  <c:v>2006</c:v>
                </c:pt>
                <c:pt idx="203">
                  <c:v>2006</c:v>
                </c:pt>
                <c:pt idx="204">
                  <c:v>2007</c:v>
                </c:pt>
                <c:pt idx="205">
                  <c:v>2007</c:v>
                </c:pt>
                <c:pt idx="206">
                  <c:v>2007</c:v>
                </c:pt>
                <c:pt idx="207">
                  <c:v>2007</c:v>
                </c:pt>
                <c:pt idx="208">
                  <c:v>2007</c:v>
                </c:pt>
                <c:pt idx="209">
                  <c:v>2007</c:v>
                </c:pt>
                <c:pt idx="210">
                  <c:v>2007</c:v>
                </c:pt>
                <c:pt idx="211">
                  <c:v>2007</c:v>
                </c:pt>
                <c:pt idx="212">
                  <c:v>2007</c:v>
                </c:pt>
                <c:pt idx="213">
                  <c:v>2007</c:v>
                </c:pt>
                <c:pt idx="214">
                  <c:v>2007</c:v>
                </c:pt>
                <c:pt idx="215">
                  <c:v>2007</c:v>
                </c:pt>
                <c:pt idx="216">
                  <c:v>2008</c:v>
                </c:pt>
                <c:pt idx="217">
                  <c:v>2008</c:v>
                </c:pt>
                <c:pt idx="218">
                  <c:v>2008</c:v>
                </c:pt>
                <c:pt idx="219">
                  <c:v>2008</c:v>
                </c:pt>
                <c:pt idx="220">
                  <c:v>2008</c:v>
                </c:pt>
                <c:pt idx="221">
                  <c:v>2008</c:v>
                </c:pt>
                <c:pt idx="222">
                  <c:v>2008</c:v>
                </c:pt>
                <c:pt idx="223">
                  <c:v>2008</c:v>
                </c:pt>
                <c:pt idx="224">
                  <c:v>2008</c:v>
                </c:pt>
                <c:pt idx="225">
                  <c:v>2008</c:v>
                </c:pt>
                <c:pt idx="226">
                  <c:v>2008</c:v>
                </c:pt>
                <c:pt idx="227">
                  <c:v>2008</c:v>
                </c:pt>
                <c:pt idx="228">
                  <c:v>2009</c:v>
                </c:pt>
                <c:pt idx="229">
                  <c:v>2009</c:v>
                </c:pt>
                <c:pt idx="230">
                  <c:v>2009</c:v>
                </c:pt>
                <c:pt idx="231">
                  <c:v>2009</c:v>
                </c:pt>
                <c:pt idx="232">
                  <c:v>2009</c:v>
                </c:pt>
                <c:pt idx="233">
                  <c:v>2009</c:v>
                </c:pt>
                <c:pt idx="234">
                  <c:v>2009</c:v>
                </c:pt>
                <c:pt idx="235">
                  <c:v>2009</c:v>
                </c:pt>
                <c:pt idx="236">
                  <c:v>2009</c:v>
                </c:pt>
                <c:pt idx="237">
                  <c:v>2009</c:v>
                </c:pt>
                <c:pt idx="238">
                  <c:v>2009</c:v>
                </c:pt>
                <c:pt idx="239">
                  <c:v>2009</c:v>
                </c:pt>
                <c:pt idx="240">
                  <c:v>2010</c:v>
                </c:pt>
                <c:pt idx="241">
                  <c:v>2010</c:v>
                </c:pt>
                <c:pt idx="242">
                  <c:v>2010</c:v>
                </c:pt>
                <c:pt idx="243">
                  <c:v>2010</c:v>
                </c:pt>
                <c:pt idx="244">
                  <c:v>2010</c:v>
                </c:pt>
                <c:pt idx="245">
                  <c:v>2010</c:v>
                </c:pt>
                <c:pt idx="246">
                  <c:v>2010</c:v>
                </c:pt>
                <c:pt idx="247">
                  <c:v>2010</c:v>
                </c:pt>
                <c:pt idx="248">
                  <c:v>2010</c:v>
                </c:pt>
                <c:pt idx="249">
                  <c:v>2010</c:v>
                </c:pt>
                <c:pt idx="250">
                  <c:v>2010</c:v>
                </c:pt>
                <c:pt idx="251">
                  <c:v>2010</c:v>
                </c:pt>
                <c:pt idx="252">
                  <c:v>2011</c:v>
                </c:pt>
                <c:pt idx="253">
                  <c:v>2011</c:v>
                </c:pt>
                <c:pt idx="254">
                  <c:v>2011</c:v>
                </c:pt>
                <c:pt idx="255">
                  <c:v>2011</c:v>
                </c:pt>
                <c:pt idx="256">
                  <c:v>2011</c:v>
                </c:pt>
                <c:pt idx="257">
                  <c:v>2011</c:v>
                </c:pt>
                <c:pt idx="258">
                  <c:v>2011</c:v>
                </c:pt>
                <c:pt idx="259">
                  <c:v>2011</c:v>
                </c:pt>
                <c:pt idx="260">
                  <c:v>2011</c:v>
                </c:pt>
                <c:pt idx="261">
                  <c:v>2011</c:v>
                </c:pt>
                <c:pt idx="262">
                  <c:v>2011</c:v>
                </c:pt>
                <c:pt idx="263">
                  <c:v>2011</c:v>
                </c:pt>
                <c:pt idx="264">
                  <c:v>2012</c:v>
                </c:pt>
                <c:pt idx="265">
                  <c:v>2012</c:v>
                </c:pt>
                <c:pt idx="266">
                  <c:v>2012</c:v>
                </c:pt>
                <c:pt idx="267">
                  <c:v>2012</c:v>
                </c:pt>
                <c:pt idx="268">
                  <c:v>2012</c:v>
                </c:pt>
                <c:pt idx="269">
                  <c:v>2012</c:v>
                </c:pt>
                <c:pt idx="270">
                  <c:v>2012</c:v>
                </c:pt>
                <c:pt idx="271">
                  <c:v>2012</c:v>
                </c:pt>
                <c:pt idx="272">
                  <c:v>2012</c:v>
                </c:pt>
                <c:pt idx="273">
                  <c:v>2012</c:v>
                </c:pt>
                <c:pt idx="274">
                  <c:v>2012</c:v>
                </c:pt>
                <c:pt idx="275">
                  <c:v>2012</c:v>
                </c:pt>
                <c:pt idx="276">
                  <c:v>2013</c:v>
                </c:pt>
                <c:pt idx="277">
                  <c:v>2013</c:v>
                </c:pt>
                <c:pt idx="278">
                  <c:v>2013</c:v>
                </c:pt>
                <c:pt idx="279">
                  <c:v>2013</c:v>
                </c:pt>
                <c:pt idx="280">
                  <c:v>2013</c:v>
                </c:pt>
                <c:pt idx="281">
                  <c:v>2013</c:v>
                </c:pt>
                <c:pt idx="282">
                  <c:v>2013</c:v>
                </c:pt>
                <c:pt idx="283">
                  <c:v>2013</c:v>
                </c:pt>
                <c:pt idx="284">
                  <c:v>2013</c:v>
                </c:pt>
                <c:pt idx="285">
                  <c:v>2013</c:v>
                </c:pt>
                <c:pt idx="286">
                  <c:v>2013</c:v>
                </c:pt>
                <c:pt idx="287">
                  <c:v>2013</c:v>
                </c:pt>
                <c:pt idx="288">
                  <c:v>2014</c:v>
                </c:pt>
                <c:pt idx="289">
                  <c:v>2014</c:v>
                </c:pt>
                <c:pt idx="290">
                  <c:v>2014</c:v>
                </c:pt>
                <c:pt idx="291">
                  <c:v>2014</c:v>
                </c:pt>
                <c:pt idx="292">
                  <c:v>2014</c:v>
                </c:pt>
                <c:pt idx="293">
                  <c:v>2014</c:v>
                </c:pt>
                <c:pt idx="294">
                  <c:v>2014</c:v>
                </c:pt>
                <c:pt idx="295">
                  <c:v>2014</c:v>
                </c:pt>
                <c:pt idx="296">
                  <c:v>2014</c:v>
                </c:pt>
                <c:pt idx="297">
                  <c:v>2014</c:v>
                </c:pt>
                <c:pt idx="298">
                  <c:v>2014</c:v>
                </c:pt>
                <c:pt idx="299">
                  <c:v>2014</c:v>
                </c:pt>
                <c:pt idx="300">
                  <c:v>2015</c:v>
                </c:pt>
                <c:pt idx="301">
                  <c:v>2015</c:v>
                </c:pt>
                <c:pt idx="302">
                  <c:v>2015</c:v>
                </c:pt>
                <c:pt idx="303">
                  <c:v>2015</c:v>
                </c:pt>
                <c:pt idx="304">
                  <c:v>2015</c:v>
                </c:pt>
                <c:pt idx="305">
                  <c:v>2015</c:v>
                </c:pt>
                <c:pt idx="306">
                  <c:v>2015</c:v>
                </c:pt>
                <c:pt idx="307">
                  <c:v>2015</c:v>
                </c:pt>
                <c:pt idx="308">
                  <c:v>2015</c:v>
                </c:pt>
                <c:pt idx="309">
                  <c:v>2015</c:v>
                </c:pt>
                <c:pt idx="310">
                  <c:v>2015</c:v>
                </c:pt>
                <c:pt idx="311">
                  <c:v>2015</c:v>
                </c:pt>
                <c:pt idx="312">
                  <c:v>2016</c:v>
                </c:pt>
                <c:pt idx="313">
                  <c:v>2016</c:v>
                </c:pt>
                <c:pt idx="314">
                  <c:v>2016</c:v>
                </c:pt>
                <c:pt idx="315">
                  <c:v>2016</c:v>
                </c:pt>
                <c:pt idx="316">
                  <c:v>2016</c:v>
                </c:pt>
                <c:pt idx="317">
                  <c:v>2016</c:v>
                </c:pt>
                <c:pt idx="318">
                  <c:v>2016</c:v>
                </c:pt>
                <c:pt idx="319">
                  <c:v>2016</c:v>
                </c:pt>
                <c:pt idx="320">
                  <c:v>2016</c:v>
                </c:pt>
                <c:pt idx="321">
                  <c:v>2016</c:v>
                </c:pt>
                <c:pt idx="322">
                  <c:v>2016</c:v>
                </c:pt>
                <c:pt idx="323">
                  <c:v>2016</c:v>
                </c:pt>
                <c:pt idx="324">
                  <c:v>2017</c:v>
                </c:pt>
                <c:pt idx="325">
                  <c:v>2017</c:v>
                </c:pt>
                <c:pt idx="326">
                  <c:v>2017</c:v>
                </c:pt>
                <c:pt idx="327">
                  <c:v>2017</c:v>
                </c:pt>
                <c:pt idx="328">
                  <c:v>2017</c:v>
                </c:pt>
                <c:pt idx="329">
                  <c:v>2017</c:v>
                </c:pt>
                <c:pt idx="330">
                  <c:v>2017</c:v>
                </c:pt>
                <c:pt idx="331">
                  <c:v>2017</c:v>
                </c:pt>
                <c:pt idx="332">
                  <c:v>2017</c:v>
                </c:pt>
                <c:pt idx="333">
                  <c:v>2017</c:v>
                </c:pt>
                <c:pt idx="334">
                  <c:v>2017</c:v>
                </c:pt>
                <c:pt idx="335">
                  <c:v>2017</c:v>
                </c:pt>
                <c:pt idx="336">
                  <c:v>2018</c:v>
                </c:pt>
                <c:pt idx="337">
                  <c:v>2018</c:v>
                </c:pt>
                <c:pt idx="338">
                  <c:v>2018</c:v>
                </c:pt>
                <c:pt idx="339">
                  <c:v>2018</c:v>
                </c:pt>
                <c:pt idx="340">
                  <c:v>2018</c:v>
                </c:pt>
                <c:pt idx="341">
                  <c:v>2018</c:v>
                </c:pt>
                <c:pt idx="342">
                  <c:v>2018</c:v>
                </c:pt>
                <c:pt idx="343">
                  <c:v>2018</c:v>
                </c:pt>
                <c:pt idx="344">
                  <c:v>2018</c:v>
                </c:pt>
                <c:pt idx="345">
                  <c:v>2018</c:v>
                </c:pt>
                <c:pt idx="346">
                  <c:v>2018</c:v>
                </c:pt>
                <c:pt idx="347">
                  <c:v>2018</c:v>
                </c:pt>
                <c:pt idx="348">
                  <c:v>2019</c:v>
                </c:pt>
                <c:pt idx="349">
                  <c:v>2019</c:v>
                </c:pt>
                <c:pt idx="350">
                  <c:v>2019</c:v>
                </c:pt>
                <c:pt idx="351">
                  <c:v>2019</c:v>
                </c:pt>
                <c:pt idx="352">
                  <c:v>2019</c:v>
                </c:pt>
                <c:pt idx="353">
                  <c:v>2019</c:v>
                </c:pt>
                <c:pt idx="354">
                  <c:v>2019</c:v>
                </c:pt>
                <c:pt idx="355">
                  <c:v>2019</c:v>
                </c:pt>
                <c:pt idx="356">
                  <c:v>2019</c:v>
                </c:pt>
                <c:pt idx="357">
                  <c:v>2019</c:v>
                </c:pt>
                <c:pt idx="358">
                  <c:v>2019</c:v>
                </c:pt>
                <c:pt idx="359">
                  <c:v>2019</c:v>
                </c:pt>
                <c:pt idx="360">
                  <c:v>2020</c:v>
                </c:pt>
                <c:pt idx="361">
                  <c:v>2020</c:v>
                </c:pt>
                <c:pt idx="362">
                  <c:v>2020</c:v>
                </c:pt>
                <c:pt idx="363">
                  <c:v>2020</c:v>
                </c:pt>
                <c:pt idx="364">
                  <c:v>2020</c:v>
                </c:pt>
                <c:pt idx="365">
                  <c:v>2020</c:v>
                </c:pt>
                <c:pt idx="366">
                  <c:v>2020</c:v>
                </c:pt>
                <c:pt idx="367">
                  <c:v>2020</c:v>
                </c:pt>
                <c:pt idx="368">
                  <c:v>2020</c:v>
                </c:pt>
                <c:pt idx="369">
                  <c:v>2020</c:v>
                </c:pt>
                <c:pt idx="370">
                  <c:v>2020</c:v>
                </c:pt>
                <c:pt idx="371">
                  <c:v>2020</c:v>
                </c:pt>
                <c:pt idx="372">
                  <c:v>2021</c:v>
                </c:pt>
                <c:pt idx="373">
                  <c:v>2021</c:v>
                </c:pt>
                <c:pt idx="374">
                  <c:v>2021</c:v>
                </c:pt>
                <c:pt idx="375">
                  <c:v>2021</c:v>
                </c:pt>
                <c:pt idx="376">
                  <c:v>2021</c:v>
                </c:pt>
                <c:pt idx="377">
                  <c:v>2021</c:v>
                </c:pt>
                <c:pt idx="378">
                  <c:v>2021</c:v>
                </c:pt>
                <c:pt idx="379">
                  <c:v>2021</c:v>
                </c:pt>
                <c:pt idx="380">
                  <c:v>2021</c:v>
                </c:pt>
                <c:pt idx="381">
                  <c:v>2021</c:v>
                </c:pt>
                <c:pt idx="382">
                  <c:v>2021</c:v>
                </c:pt>
                <c:pt idx="383">
                  <c:v>2021</c:v>
                </c:pt>
                <c:pt idx="384">
                  <c:v>2022</c:v>
                </c:pt>
                <c:pt idx="385">
                  <c:v>2022</c:v>
                </c:pt>
                <c:pt idx="386">
                  <c:v>2022</c:v>
                </c:pt>
                <c:pt idx="387">
                  <c:v>2022</c:v>
                </c:pt>
                <c:pt idx="388">
                  <c:v>2022</c:v>
                </c:pt>
                <c:pt idx="389">
                  <c:v>2022</c:v>
                </c:pt>
                <c:pt idx="390">
                  <c:v>2022</c:v>
                </c:pt>
                <c:pt idx="391">
                  <c:v>2022</c:v>
                </c:pt>
                <c:pt idx="392">
                  <c:v>2022</c:v>
                </c:pt>
                <c:pt idx="393">
                  <c:v>2022</c:v>
                </c:pt>
                <c:pt idx="394">
                  <c:v>2022</c:v>
                </c:pt>
                <c:pt idx="395">
                  <c:v>2022</c:v>
                </c:pt>
              </c:strCache>
            </c:strRef>
          </c:cat>
          <c:val>
            <c:numRef>
              <c:f>Sheet3!$E$4:$E$399</c:f>
              <c:numCache>
                <c:formatCode>0.0</c:formatCode>
                <c:ptCount val="396"/>
                <c:pt idx="0">
                  <c:v>7.9</c:v>
                </c:pt>
                <c:pt idx="1">
                  <c:v>7.7</c:v>
                </c:pt>
                <c:pt idx="2">
                  <c:v>7.3</c:v>
                </c:pt>
                <c:pt idx="3">
                  <c:v>7.6</c:v>
                </c:pt>
                <c:pt idx="4">
                  <c:v>7.8</c:v>
                </c:pt>
                <c:pt idx="5">
                  <c:v>7.6</c:v>
                </c:pt>
                <c:pt idx="6">
                  <c:v>7.9</c:v>
                </c:pt>
                <c:pt idx="7">
                  <c:v>8.1</c:v>
                </c:pt>
                <c:pt idx="8">
                  <c:v>8.5</c:v>
                </c:pt>
                <c:pt idx="9">
                  <c:v>8.8000000000000007</c:v>
                </c:pt>
                <c:pt idx="10">
                  <c:v>9.1</c:v>
                </c:pt>
                <c:pt idx="11">
                  <c:v>9.5</c:v>
                </c:pt>
                <c:pt idx="12">
                  <c:v>9.8000000000000007</c:v>
                </c:pt>
                <c:pt idx="13">
                  <c:v>10.199999999999999</c:v>
                </c:pt>
                <c:pt idx="14">
                  <c:v>10.5</c:v>
                </c:pt>
                <c:pt idx="15">
                  <c:v>10.3</c:v>
                </c:pt>
                <c:pt idx="16">
                  <c:v>10.199999999999999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10.3</c:v>
                </c:pt>
                <c:pt idx="21">
                  <c:v>10.3</c:v>
                </c:pt>
                <c:pt idx="22">
                  <c:v>10.4</c:v>
                </c:pt>
                <c:pt idx="23">
                  <c:v>10.3</c:v>
                </c:pt>
                <c:pt idx="24">
                  <c:v>10.4</c:v>
                </c:pt>
                <c:pt idx="25">
                  <c:v>10.5</c:v>
                </c:pt>
                <c:pt idx="26">
                  <c:v>10.9</c:v>
                </c:pt>
                <c:pt idx="27">
                  <c:v>10.7</c:v>
                </c:pt>
                <c:pt idx="28">
                  <c:v>10.9</c:v>
                </c:pt>
                <c:pt idx="29">
                  <c:v>11.4</c:v>
                </c:pt>
                <c:pt idx="30">
                  <c:v>11.3</c:v>
                </c:pt>
                <c:pt idx="31">
                  <c:v>11.7</c:v>
                </c:pt>
                <c:pt idx="32">
                  <c:v>11.6</c:v>
                </c:pt>
                <c:pt idx="33">
                  <c:v>11.4</c:v>
                </c:pt>
                <c:pt idx="34">
                  <c:v>12.1</c:v>
                </c:pt>
                <c:pt idx="35">
                  <c:v>11.7</c:v>
                </c:pt>
                <c:pt idx="36">
                  <c:v>11.2</c:v>
                </c:pt>
                <c:pt idx="37">
                  <c:v>11</c:v>
                </c:pt>
                <c:pt idx="38">
                  <c:v>11.2</c:v>
                </c:pt>
                <c:pt idx="39">
                  <c:v>11.6</c:v>
                </c:pt>
                <c:pt idx="40">
                  <c:v>11.6</c:v>
                </c:pt>
                <c:pt idx="41">
                  <c:v>11.7</c:v>
                </c:pt>
                <c:pt idx="42">
                  <c:v>11.6</c:v>
                </c:pt>
                <c:pt idx="43">
                  <c:v>11.2</c:v>
                </c:pt>
                <c:pt idx="44">
                  <c:v>11.5</c:v>
                </c:pt>
                <c:pt idx="45">
                  <c:v>11.3</c:v>
                </c:pt>
                <c:pt idx="46">
                  <c:v>11.2</c:v>
                </c:pt>
                <c:pt idx="47">
                  <c:v>11.4</c:v>
                </c:pt>
                <c:pt idx="48">
                  <c:v>11.4</c:v>
                </c:pt>
                <c:pt idx="49">
                  <c:v>11.1</c:v>
                </c:pt>
                <c:pt idx="50">
                  <c:v>10.6</c:v>
                </c:pt>
                <c:pt idx="51">
                  <c:v>10.9</c:v>
                </c:pt>
                <c:pt idx="52">
                  <c:v>10.7</c:v>
                </c:pt>
                <c:pt idx="53">
                  <c:v>10.3</c:v>
                </c:pt>
                <c:pt idx="54">
                  <c:v>10.1</c:v>
                </c:pt>
                <c:pt idx="55">
                  <c:v>10.199999999999999</c:v>
                </c:pt>
                <c:pt idx="56">
                  <c:v>10.1</c:v>
                </c:pt>
                <c:pt idx="57">
                  <c:v>10</c:v>
                </c:pt>
                <c:pt idx="58">
                  <c:v>9.6999999999999993</c:v>
                </c:pt>
                <c:pt idx="59">
                  <c:v>9.6</c:v>
                </c:pt>
                <c:pt idx="60">
                  <c:v>9.6</c:v>
                </c:pt>
                <c:pt idx="61">
                  <c:v>9.6</c:v>
                </c:pt>
                <c:pt idx="62">
                  <c:v>9.6999999999999993</c:v>
                </c:pt>
                <c:pt idx="63">
                  <c:v>9.5</c:v>
                </c:pt>
                <c:pt idx="64">
                  <c:v>9.5</c:v>
                </c:pt>
                <c:pt idx="65">
                  <c:v>9.5</c:v>
                </c:pt>
                <c:pt idx="66">
                  <c:v>9.6</c:v>
                </c:pt>
                <c:pt idx="67">
                  <c:v>9.5</c:v>
                </c:pt>
                <c:pt idx="68">
                  <c:v>9.1999999999999993</c:v>
                </c:pt>
                <c:pt idx="69">
                  <c:v>9.3000000000000007</c:v>
                </c:pt>
                <c:pt idx="70">
                  <c:v>9.1999999999999993</c:v>
                </c:pt>
                <c:pt idx="71">
                  <c:v>9.4</c:v>
                </c:pt>
                <c:pt idx="72">
                  <c:v>9.4</c:v>
                </c:pt>
                <c:pt idx="73">
                  <c:v>9.5</c:v>
                </c:pt>
                <c:pt idx="74">
                  <c:v>9.6</c:v>
                </c:pt>
                <c:pt idx="75">
                  <c:v>9.3000000000000007</c:v>
                </c:pt>
                <c:pt idx="76">
                  <c:v>9.1999999999999993</c:v>
                </c:pt>
                <c:pt idx="77">
                  <c:v>9.8000000000000007</c:v>
                </c:pt>
                <c:pt idx="78">
                  <c:v>9.6999999999999993</c:v>
                </c:pt>
                <c:pt idx="79">
                  <c:v>9.4</c:v>
                </c:pt>
                <c:pt idx="80">
                  <c:v>9.9</c:v>
                </c:pt>
                <c:pt idx="81">
                  <c:v>9.9</c:v>
                </c:pt>
                <c:pt idx="82">
                  <c:v>9.9</c:v>
                </c:pt>
                <c:pt idx="83">
                  <c:v>9.6999999999999993</c:v>
                </c:pt>
                <c:pt idx="84">
                  <c:v>9.5</c:v>
                </c:pt>
                <c:pt idx="85">
                  <c:v>9.5</c:v>
                </c:pt>
                <c:pt idx="86">
                  <c:v>9.3000000000000007</c:v>
                </c:pt>
                <c:pt idx="87">
                  <c:v>9.4</c:v>
                </c:pt>
                <c:pt idx="88">
                  <c:v>9.4</c:v>
                </c:pt>
                <c:pt idx="89">
                  <c:v>9.1</c:v>
                </c:pt>
                <c:pt idx="90">
                  <c:v>8.9</c:v>
                </c:pt>
                <c:pt idx="91">
                  <c:v>8.9</c:v>
                </c:pt>
                <c:pt idx="92">
                  <c:v>8.8000000000000007</c:v>
                </c:pt>
                <c:pt idx="93">
                  <c:v>8.9</c:v>
                </c:pt>
                <c:pt idx="94">
                  <c:v>8.9</c:v>
                </c:pt>
                <c:pt idx="95">
                  <c:v>8.5</c:v>
                </c:pt>
                <c:pt idx="96">
                  <c:v>8.8000000000000007</c:v>
                </c:pt>
                <c:pt idx="97">
                  <c:v>8.6</c:v>
                </c:pt>
                <c:pt idx="98">
                  <c:v>8.4</c:v>
                </c:pt>
                <c:pt idx="99">
                  <c:v>8.3000000000000007</c:v>
                </c:pt>
                <c:pt idx="100">
                  <c:v>8.3000000000000007</c:v>
                </c:pt>
                <c:pt idx="101">
                  <c:v>8.4</c:v>
                </c:pt>
                <c:pt idx="102">
                  <c:v>8.3000000000000007</c:v>
                </c:pt>
                <c:pt idx="103">
                  <c:v>8.1</c:v>
                </c:pt>
                <c:pt idx="104">
                  <c:v>8.1999999999999993</c:v>
                </c:pt>
                <c:pt idx="105">
                  <c:v>8</c:v>
                </c:pt>
                <c:pt idx="106">
                  <c:v>8</c:v>
                </c:pt>
                <c:pt idx="107">
                  <c:v>8.1</c:v>
                </c:pt>
                <c:pt idx="108">
                  <c:v>7.9</c:v>
                </c:pt>
                <c:pt idx="109">
                  <c:v>7.9</c:v>
                </c:pt>
                <c:pt idx="110">
                  <c:v>7.9</c:v>
                </c:pt>
                <c:pt idx="111">
                  <c:v>8.1999999999999993</c:v>
                </c:pt>
                <c:pt idx="112">
                  <c:v>7.9</c:v>
                </c:pt>
                <c:pt idx="113">
                  <c:v>7.6</c:v>
                </c:pt>
                <c:pt idx="114">
                  <c:v>7.6</c:v>
                </c:pt>
                <c:pt idx="115">
                  <c:v>7.4</c:v>
                </c:pt>
                <c:pt idx="116">
                  <c:v>7.5</c:v>
                </c:pt>
                <c:pt idx="117">
                  <c:v>7.2</c:v>
                </c:pt>
                <c:pt idx="118">
                  <c:v>6.9</c:v>
                </c:pt>
                <c:pt idx="119">
                  <c:v>6.8</c:v>
                </c:pt>
                <c:pt idx="120">
                  <c:v>6.8</c:v>
                </c:pt>
                <c:pt idx="121">
                  <c:v>6.9</c:v>
                </c:pt>
                <c:pt idx="122">
                  <c:v>6.9</c:v>
                </c:pt>
                <c:pt idx="123">
                  <c:v>6.7</c:v>
                </c:pt>
                <c:pt idx="124">
                  <c:v>6.6</c:v>
                </c:pt>
                <c:pt idx="125">
                  <c:v>6.7</c:v>
                </c:pt>
                <c:pt idx="126">
                  <c:v>6.8</c:v>
                </c:pt>
                <c:pt idx="127">
                  <c:v>7</c:v>
                </c:pt>
                <c:pt idx="128">
                  <c:v>6.9</c:v>
                </c:pt>
                <c:pt idx="129">
                  <c:v>7</c:v>
                </c:pt>
                <c:pt idx="130">
                  <c:v>6.9</c:v>
                </c:pt>
                <c:pt idx="131">
                  <c:v>6.8</c:v>
                </c:pt>
                <c:pt idx="132">
                  <c:v>6.9</c:v>
                </c:pt>
                <c:pt idx="133">
                  <c:v>7</c:v>
                </c:pt>
                <c:pt idx="134">
                  <c:v>7.1</c:v>
                </c:pt>
                <c:pt idx="135">
                  <c:v>7.1</c:v>
                </c:pt>
                <c:pt idx="136">
                  <c:v>7</c:v>
                </c:pt>
                <c:pt idx="137">
                  <c:v>7.2</c:v>
                </c:pt>
                <c:pt idx="138">
                  <c:v>7.1</c:v>
                </c:pt>
                <c:pt idx="139">
                  <c:v>7.2</c:v>
                </c:pt>
                <c:pt idx="140">
                  <c:v>7.2</c:v>
                </c:pt>
                <c:pt idx="141">
                  <c:v>7.3</c:v>
                </c:pt>
                <c:pt idx="142">
                  <c:v>7.5</c:v>
                </c:pt>
                <c:pt idx="143">
                  <c:v>8.1</c:v>
                </c:pt>
                <c:pt idx="144">
                  <c:v>8</c:v>
                </c:pt>
                <c:pt idx="145">
                  <c:v>7.9</c:v>
                </c:pt>
                <c:pt idx="146">
                  <c:v>7.9</c:v>
                </c:pt>
                <c:pt idx="147">
                  <c:v>7.7</c:v>
                </c:pt>
                <c:pt idx="148">
                  <c:v>7.8</c:v>
                </c:pt>
                <c:pt idx="149">
                  <c:v>7.6</c:v>
                </c:pt>
                <c:pt idx="150">
                  <c:v>7.6</c:v>
                </c:pt>
                <c:pt idx="151">
                  <c:v>7.4</c:v>
                </c:pt>
                <c:pt idx="152">
                  <c:v>7.6</c:v>
                </c:pt>
                <c:pt idx="153">
                  <c:v>7.6</c:v>
                </c:pt>
                <c:pt idx="154">
                  <c:v>7.5</c:v>
                </c:pt>
                <c:pt idx="155">
                  <c:v>7.6</c:v>
                </c:pt>
                <c:pt idx="156">
                  <c:v>7.5</c:v>
                </c:pt>
                <c:pt idx="157">
                  <c:v>7.5</c:v>
                </c:pt>
                <c:pt idx="158">
                  <c:v>7.4</c:v>
                </c:pt>
                <c:pt idx="159">
                  <c:v>7.6</c:v>
                </c:pt>
                <c:pt idx="160">
                  <c:v>7.8</c:v>
                </c:pt>
                <c:pt idx="161">
                  <c:v>7.6</c:v>
                </c:pt>
                <c:pt idx="162">
                  <c:v>7.7</c:v>
                </c:pt>
                <c:pt idx="163">
                  <c:v>7.8</c:v>
                </c:pt>
                <c:pt idx="164">
                  <c:v>7.9</c:v>
                </c:pt>
                <c:pt idx="165">
                  <c:v>7.6</c:v>
                </c:pt>
                <c:pt idx="166">
                  <c:v>7.4</c:v>
                </c:pt>
                <c:pt idx="167">
                  <c:v>7.3</c:v>
                </c:pt>
                <c:pt idx="168">
                  <c:v>7.3</c:v>
                </c:pt>
                <c:pt idx="169">
                  <c:v>7.3</c:v>
                </c:pt>
                <c:pt idx="170">
                  <c:v>7.3</c:v>
                </c:pt>
                <c:pt idx="171">
                  <c:v>7.2</c:v>
                </c:pt>
                <c:pt idx="172">
                  <c:v>7.1</c:v>
                </c:pt>
                <c:pt idx="173">
                  <c:v>7.2</c:v>
                </c:pt>
                <c:pt idx="174">
                  <c:v>7.1</c:v>
                </c:pt>
                <c:pt idx="175">
                  <c:v>7</c:v>
                </c:pt>
                <c:pt idx="176">
                  <c:v>6.9</c:v>
                </c:pt>
                <c:pt idx="177">
                  <c:v>7.1</c:v>
                </c:pt>
                <c:pt idx="178">
                  <c:v>7.2</c:v>
                </c:pt>
                <c:pt idx="179">
                  <c:v>7.1</c:v>
                </c:pt>
                <c:pt idx="180">
                  <c:v>6.9</c:v>
                </c:pt>
                <c:pt idx="181">
                  <c:v>7</c:v>
                </c:pt>
                <c:pt idx="182">
                  <c:v>6.9</c:v>
                </c:pt>
                <c:pt idx="183">
                  <c:v>6.7</c:v>
                </c:pt>
                <c:pt idx="184">
                  <c:v>7</c:v>
                </c:pt>
                <c:pt idx="185">
                  <c:v>6.8</c:v>
                </c:pt>
                <c:pt idx="186">
                  <c:v>6.7</c:v>
                </c:pt>
                <c:pt idx="187">
                  <c:v>6.7</c:v>
                </c:pt>
                <c:pt idx="188">
                  <c:v>6.7</c:v>
                </c:pt>
                <c:pt idx="189">
                  <c:v>6.7</c:v>
                </c:pt>
                <c:pt idx="190">
                  <c:v>6.3</c:v>
                </c:pt>
                <c:pt idx="191">
                  <c:v>6.6</c:v>
                </c:pt>
                <c:pt idx="192">
                  <c:v>6.7</c:v>
                </c:pt>
                <c:pt idx="193">
                  <c:v>6.6</c:v>
                </c:pt>
                <c:pt idx="194">
                  <c:v>6.5</c:v>
                </c:pt>
                <c:pt idx="195">
                  <c:v>6.5</c:v>
                </c:pt>
                <c:pt idx="196">
                  <c:v>6.2</c:v>
                </c:pt>
                <c:pt idx="197">
                  <c:v>6.3</c:v>
                </c:pt>
                <c:pt idx="198">
                  <c:v>6.5</c:v>
                </c:pt>
                <c:pt idx="199">
                  <c:v>6.5</c:v>
                </c:pt>
                <c:pt idx="200">
                  <c:v>6.5</c:v>
                </c:pt>
                <c:pt idx="201">
                  <c:v>6.3</c:v>
                </c:pt>
                <c:pt idx="202">
                  <c:v>6.5</c:v>
                </c:pt>
                <c:pt idx="203">
                  <c:v>6.3</c:v>
                </c:pt>
                <c:pt idx="204">
                  <c:v>6.4</c:v>
                </c:pt>
                <c:pt idx="205">
                  <c:v>6.3</c:v>
                </c:pt>
                <c:pt idx="206">
                  <c:v>6.3</c:v>
                </c:pt>
                <c:pt idx="207">
                  <c:v>6.3</c:v>
                </c:pt>
                <c:pt idx="208">
                  <c:v>6.2</c:v>
                </c:pt>
                <c:pt idx="209">
                  <c:v>6.1</c:v>
                </c:pt>
                <c:pt idx="210">
                  <c:v>6</c:v>
                </c:pt>
                <c:pt idx="211">
                  <c:v>6</c:v>
                </c:pt>
                <c:pt idx="212">
                  <c:v>6</c:v>
                </c:pt>
                <c:pt idx="213">
                  <c:v>6</c:v>
                </c:pt>
                <c:pt idx="214">
                  <c:v>6.1</c:v>
                </c:pt>
                <c:pt idx="215">
                  <c:v>6.2</c:v>
                </c:pt>
                <c:pt idx="216">
                  <c:v>6.1</c:v>
                </c:pt>
                <c:pt idx="217">
                  <c:v>6.1</c:v>
                </c:pt>
                <c:pt idx="218">
                  <c:v>6.2</c:v>
                </c:pt>
                <c:pt idx="219">
                  <c:v>6.2</c:v>
                </c:pt>
                <c:pt idx="220">
                  <c:v>6.2</c:v>
                </c:pt>
                <c:pt idx="221">
                  <c:v>6.1</c:v>
                </c:pt>
                <c:pt idx="222">
                  <c:v>6.2</c:v>
                </c:pt>
                <c:pt idx="223">
                  <c:v>6.2</c:v>
                </c:pt>
                <c:pt idx="224">
                  <c:v>6.3</c:v>
                </c:pt>
                <c:pt idx="225">
                  <c:v>6.4</c:v>
                </c:pt>
                <c:pt idx="226">
                  <c:v>6.7</c:v>
                </c:pt>
                <c:pt idx="227">
                  <c:v>7</c:v>
                </c:pt>
                <c:pt idx="228">
                  <c:v>7.5</c:v>
                </c:pt>
                <c:pt idx="229">
                  <c:v>8.1</c:v>
                </c:pt>
                <c:pt idx="230">
                  <c:v>8.3000000000000007</c:v>
                </c:pt>
                <c:pt idx="231">
                  <c:v>8.4</c:v>
                </c:pt>
                <c:pt idx="232">
                  <c:v>8.6</c:v>
                </c:pt>
                <c:pt idx="233">
                  <c:v>8.8000000000000007</c:v>
                </c:pt>
                <c:pt idx="234">
                  <c:v>8.8000000000000007</c:v>
                </c:pt>
                <c:pt idx="235">
                  <c:v>8.8000000000000007</c:v>
                </c:pt>
                <c:pt idx="236">
                  <c:v>8.5</c:v>
                </c:pt>
                <c:pt idx="237">
                  <c:v>8.5</c:v>
                </c:pt>
                <c:pt idx="238">
                  <c:v>8.6</c:v>
                </c:pt>
                <c:pt idx="239">
                  <c:v>8.6</c:v>
                </c:pt>
                <c:pt idx="240">
                  <c:v>8.4</c:v>
                </c:pt>
                <c:pt idx="241">
                  <c:v>8.4</c:v>
                </c:pt>
                <c:pt idx="242">
                  <c:v>8.3000000000000007</c:v>
                </c:pt>
                <c:pt idx="243">
                  <c:v>8.1999999999999993</c:v>
                </c:pt>
                <c:pt idx="244">
                  <c:v>8.1</c:v>
                </c:pt>
                <c:pt idx="245">
                  <c:v>8</c:v>
                </c:pt>
                <c:pt idx="246">
                  <c:v>8.1999999999999993</c:v>
                </c:pt>
                <c:pt idx="247">
                  <c:v>8.1999999999999993</c:v>
                </c:pt>
                <c:pt idx="248">
                  <c:v>8.1999999999999993</c:v>
                </c:pt>
                <c:pt idx="249">
                  <c:v>8.1</c:v>
                </c:pt>
                <c:pt idx="250">
                  <c:v>7.8</c:v>
                </c:pt>
                <c:pt idx="251">
                  <c:v>7.8</c:v>
                </c:pt>
                <c:pt idx="252">
                  <c:v>7.8</c:v>
                </c:pt>
                <c:pt idx="253">
                  <c:v>7.8</c:v>
                </c:pt>
                <c:pt idx="254">
                  <c:v>7.8</c:v>
                </c:pt>
                <c:pt idx="255">
                  <c:v>7.8</c:v>
                </c:pt>
                <c:pt idx="256">
                  <c:v>7.7</c:v>
                </c:pt>
                <c:pt idx="257">
                  <c:v>7.7</c:v>
                </c:pt>
                <c:pt idx="258">
                  <c:v>7.4</c:v>
                </c:pt>
                <c:pt idx="259">
                  <c:v>7.4</c:v>
                </c:pt>
                <c:pt idx="260">
                  <c:v>7.4</c:v>
                </c:pt>
                <c:pt idx="261">
                  <c:v>7.5</c:v>
                </c:pt>
                <c:pt idx="262">
                  <c:v>7.6</c:v>
                </c:pt>
                <c:pt idx="263">
                  <c:v>7.5</c:v>
                </c:pt>
                <c:pt idx="264">
                  <c:v>7.7</c:v>
                </c:pt>
                <c:pt idx="265">
                  <c:v>7.6</c:v>
                </c:pt>
                <c:pt idx="266">
                  <c:v>7.3</c:v>
                </c:pt>
                <c:pt idx="267">
                  <c:v>7.4</c:v>
                </c:pt>
                <c:pt idx="268">
                  <c:v>7.5</c:v>
                </c:pt>
                <c:pt idx="269">
                  <c:v>7.4</c:v>
                </c:pt>
                <c:pt idx="270">
                  <c:v>7.3</c:v>
                </c:pt>
                <c:pt idx="271">
                  <c:v>7.4</c:v>
                </c:pt>
                <c:pt idx="272">
                  <c:v>7.4</c:v>
                </c:pt>
                <c:pt idx="273">
                  <c:v>7.4</c:v>
                </c:pt>
                <c:pt idx="274">
                  <c:v>7.3</c:v>
                </c:pt>
                <c:pt idx="275">
                  <c:v>7.2</c:v>
                </c:pt>
                <c:pt idx="276">
                  <c:v>7.1</c:v>
                </c:pt>
                <c:pt idx="277">
                  <c:v>7</c:v>
                </c:pt>
                <c:pt idx="278">
                  <c:v>7.3</c:v>
                </c:pt>
                <c:pt idx="279">
                  <c:v>7.2</c:v>
                </c:pt>
                <c:pt idx="280">
                  <c:v>7</c:v>
                </c:pt>
                <c:pt idx="281">
                  <c:v>7.2</c:v>
                </c:pt>
                <c:pt idx="282">
                  <c:v>7.3</c:v>
                </c:pt>
                <c:pt idx="283">
                  <c:v>7.2</c:v>
                </c:pt>
                <c:pt idx="284">
                  <c:v>7.1</c:v>
                </c:pt>
                <c:pt idx="285">
                  <c:v>7.2</c:v>
                </c:pt>
                <c:pt idx="286">
                  <c:v>7.1</c:v>
                </c:pt>
                <c:pt idx="287">
                  <c:v>7.4</c:v>
                </c:pt>
                <c:pt idx="288">
                  <c:v>7.2</c:v>
                </c:pt>
                <c:pt idx="289">
                  <c:v>7.2</c:v>
                </c:pt>
                <c:pt idx="290">
                  <c:v>7.1</c:v>
                </c:pt>
                <c:pt idx="291">
                  <c:v>7.1</c:v>
                </c:pt>
                <c:pt idx="292">
                  <c:v>7.3</c:v>
                </c:pt>
                <c:pt idx="293">
                  <c:v>7.1</c:v>
                </c:pt>
                <c:pt idx="294">
                  <c:v>7.1</c:v>
                </c:pt>
                <c:pt idx="295">
                  <c:v>7</c:v>
                </c:pt>
                <c:pt idx="296">
                  <c:v>7</c:v>
                </c:pt>
                <c:pt idx="297">
                  <c:v>6.8</c:v>
                </c:pt>
                <c:pt idx="298">
                  <c:v>6.8</c:v>
                </c:pt>
                <c:pt idx="299">
                  <c:v>6.7</c:v>
                </c:pt>
                <c:pt idx="300">
                  <c:v>6.8</c:v>
                </c:pt>
                <c:pt idx="301">
                  <c:v>6.9</c:v>
                </c:pt>
                <c:pt idx="302">
                  <c:v>6.8</c:v>
                </c:pt>
                <c:pt idx="303">
                  <c:v>6.9</c:v>
                </c:pt>
                <c:pt idx="304">
                  <c:v>6.8</c:v>
                </c:pt>
                <c:pt idx="305">
                  <c:v>6.9</c:v>
                </c:pt>
                <c:pt idx="306">
                  <c:v>6.9</c:v>
                </c:pt>
                <c:pt idx="307">
                  <c:v>7</c:v>
                </c:pt>
                <c:pt idx="308">
                  <c:v>7.1</c:v>
                </c:pt>
                <c:pt idx="309">
                  <c:v>7</c:v>
                </c:pt>
                <c:pt idx="310">
                  <c:v>7.1</c:v>
                </c:pt>
                <c:pt idx="311">
                  <c:v>7.2</c:v>
                </c:pt>
                <c:pt idx="312">
                  <c:v>7.3</c:v>
                </c:pt>
                <c:pt idx="313">
                  <c:v>7.3</c:v>
                </c:pt>
                <c:pt idx="314">
                  <c:v>7.2</c:v>
                </c:pt>
                <c:pt idx="315">
                  <c:v>7.3</c:v>
                </c:pt>
                <c:pt idx="316">
                  <c:v>7</c:v>
                </c:pt>
                <c:pt idx="317">
                  <c:v>6.9</c:v>
                </c:pt>
                <c:pt idx="318">
                  <c:v>6.9</c:v>
                </c:pt>
                <c:pt idx="319">
                  <c:v>6.9</c:v>
                </c:pt>
                <c:pt idx="320">
                  <c:v>7</c:v>
                </c:pt>
                <c:pt idx="321">
                  <c:v>6.9</c:v>
                </c:pt>
                <c:pt idx="322">
                  <c:v>6.8</c:v>
                </c:pt>
                <c:pt idx="323">
                  <c:v>6.9</c:v>
                </c:pt>
                <c:pt idx="324">
                  <c:v>6.8</c:v>
                </c:pt>
                <c:pt idx="325">
                  <c:v>6.6</c:v>
                </c:pt>
                <c:pt idx="326">
                  <c:v>6.7</c:v>
                </c:pt>
                <c:pt idx="327">
                  <c:v>6.5</c:v>
                </c:pt>
                <c:pt idx="328">
                  <c:v>6.6</c:v>
                </c:pt>
                <c:pt idx="329">
                  <c:v>6.5</c:v>
                </c:pt>
                <c:pt idx="330">
                  <c:v>6.3</c:v>
                </c:pt>
                <c:pt idx="331">
                  <c:v>6.2</c:v>
                </c:pt>
                <c:pt idx="332">
                  <c:v>6.2</c:v>
                </c:pt>
                <c:pt idx="333">
                  <c:v>6.4</c:v>
                </c:pt>
                <c:pt idx="334">
                  <c:v>6.1</c:v>
                </c:pt>
                <c:pt idx="335">
                  <c:v>6</c:v>
                </c:pt>
                <c:pt idx="336">
                  <c:v>5.9</c:v>
                </c:pt>
                <c:pt idx="337">
                  <c:v>6</c:v>
                </c:pt>
                <c:pt idx="338">
                  <c:v>5.8</c:v>
                </c:pt>
                <c:pt idx="339">
                  <c:v>5.8</c:v>
                </c:pt>
                <c:pt idx="340">
                  <c:v>5.9</c:v>
                </c:pt>
                <c:pt idx="341">
                  <c:v>6</c:v>
                </c:pt>
                <c:pt idx="342">
                  <c:v>5.9</c:v>
                </c:pt>
                <c:pt idx="343">
                  <c:v>6</c:v>
                </c:pt>
                <c:pt idx="344">
                  <c:v>5.8</c:v>
                </c:pt>
                <c:pt idx="345">
                  <c:v>5.7</c:v>
                </c:pt>
                <c:pt idx="346">
                  <c:v>5.7</c:v>
                </c:pt>
                <c:pt idx="347">
                  <c:v>5.7</c:v>
                </c:pt>
                <c:pt idx="348">
                  <c:v>5.7</c:v>
                </c:pt>
                <c:pt idx="349">
                  <c:v>5.8</c:v>
                </c:pt>
                <c:pt idx="350">
                  <c:v>5.9</c:v>
                </c:pt>
                <c:pt idx="351">
                  <c:v>5.7</c:v>
                </c:pt>
                <c:pt idx="352">
                  <c:v>5.4</c:v>
                </c:pt>
                <c:pt idx="353">
                  <c:v>5.6</c:v>
                </c:pt>
                <c:pt idx="354">
                  <c:v>5.8</c:v>
                </c:pt>
                <c:pt idx="355">
                  <c:v>5.8</c:v>
                </c:pt>
                <c:pt idx="356">
                  <c:v>5.6</c:v>
                </c:pt>
                <c:pt idx="357">
                  <c:v>5.6</c:v>
                </c:pt>
                <c:pt idx="358">
                  <c:v>5.9</c:v>
                </c:pt>
                <c:pt idx="359">
                  <c:v>5.6</c:v>
                </c:pt>
                <c:pt idx="360">
                  <c:v>5.5</c:v>
                </c:pt>
                <c:pt idx="361">
                  <c:v>5.7</c:v>
                </c:pt>
                <c:pt idx="362">
                  <c:v>8.4</c:v>
                </c:pt>
                <c:pt idx="363">
                  <c:v>13.6</c:v>
                </c:pt>
                <c:pt idx="364">
                  <c:v>14.1</c:v>
                </c:pt>
                <c:pt idx="365">
                  <c:v>12.4</c:v>
                </c:pt>
                <c:pt idx="366">
                  <c:v>11</c:v>
                </c:pt>
                <c:pt idx="367">
                  <c:v>10.199999999999999</c:v>
                </c:pt>
                <c:pt idx="368">
                  <c:v>9.1999999999999993</c:v>
                </c:pt>
                <c:pt idx="369">
                  <c:v>9</c:v>
                </c:pt>
                <c:pt idx="370">
                  <c:v>8.6999999999999993</c:v>
                </c:pt>
                <c:pt idx="371">
                  <c:v>8.9</c:v>
                </c:pt>
                <c:pt idx="372">
                  <c:v>9.1999999999999993</c:v>
                </c:pt>
                <c:pt idx="373">
                  <c:v>8.5</c:v>
                </c:pt>
                <c:pt idx="374">
                  <c:v>7.6</c:v>
                </c:pt>
                <c:pt idx="375">
                  <c:v>8.1999999999999993</c:v>
                </c:pt>
                <c:pt idx="376">
                  <c:v>8.1999999999999993</c:v>
                </c:pt>
                <c:pt idx="377">
                  <c:v>7.8</c:v>
                </c:pt>
                <c:pt idx="378">
                  <c:v>7.5</c:v>
                </c:pt>
                <c:pt idx="379">
                  <c:v>7.2</c:v>
                </c:pt>
                <c:pt idx="380">
                  <c:v>7.1</c:v>
                </c:pt>
                <c:pt idx="381">
                  <c:v>6.6</c:v>
                </c:pt>
                <c:pt idx="382">
                  <c:v>6.2</c:v>
                </c:pt>
                <c:pt idx="383">
                  <c:v>6</c:v>
                </c:pt>
                <c:pt idx="384">
                  <c:v>6.5</c:v>
                </c:pt>
                <c:pt idx="385">
                  <c:v>5.4</c:v>
                </c:pt>
                <c:pt idx="386">
                  <c:v>5.3</c:v>
                </c:pt>
                <c:pt idx="387">
                  <c:v>5.3</c:v>
                </c:pt>
                <c:pt idx="388">
                  <c:v>5.2</c:v>
                </c:pt>
                <c:pt idx="389">
                  <c:v>4.9000000000000004</c:v>
                </c:pt>
                <c:pt idx="390">
                  <c:v>4.9000000000000004</c:v>
                </c:pt>
                <c:pt idx="391">
                  <c:v>5.3</c:v>
                </c:pt>
                <c:pt idx="392">
                  <c:v>5.2</c:v>
                </c:pt>
                <c:pt idx="393">
                  <c:v>5.2</c:v>
                </c:pt>
                <c:pt idx="394">
                  <c:v>5.0999999999999996</c:v>
                </c:pt>
                <c:pt idx="39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14-426E-B25E-918101383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12608"/>
        <c:axId val="55414144"/>
      </c:lineChart>
      <c:catAx>
        <c:axId val="554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4144"/>
        <c:crosses val="autoZero"/>
        <c:auto val="1"/>
        <c:lblAlgn val="ctr"/>
        <c:lblOffset val="100"/>
        <c:tickLblSkip val="48"/>
        <c:noMultiLvlLbl val="0"/>
      </c:catAx>
      <c:valAx>
        <c:axId val="55414144"/>
        <c:scaling>
          <c:orientation val="minMax"/>
          <c:min val="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2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723912885283719E-2"/>
          <c:y val="7.6457710827331937E-2"/>
          <c:w val="0.95000112975464701"/>
          <c:h val="0.6903625778862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00B624"/>
            </a:solidFill>
          </c:spPr>
          <c:invertIfNegative val="0"/>
          <c:cat>
            <c:multiLvlStrRef>
              <c:f>Sheet2!$CP$1:$DA$2</c:f>
              <c:multiLvlStrCache>
                <c:ptCount val="1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Sheet2!$CP$7:$DA$7</c:f>
              <c:numCache>
                <c:formatCode>0.0</c:formatCode>
                <c:ptCount val="12"/>
                <c:pt idx="0">
                  <c:v>-1.6314144037209042</c:v>
                </c:pt>
                <c:pt idx="1">
                  <c:v>-0.57694179762408648</c:v>
                </c:pt>
                <c:pt idx="2">
                  <c:v>3.243497871999141</c:v>
                </c:pt>
                <c:pt idx="3">
                  <c:v>2.8910012194126264</c:v>
                </c:pt>
                <c:pt idx="4">
                  <c:v>0.6</c:v>
                </c:pt>
                <c:pt idx="5">
                  <c:v>0.3</c:v>
                </c:pt>
                <c:pt idx="6">
                  <c:v>0.2</c:v>
                </c:pt>
                <c:pt idx="7">
                  <c:v>0.6</c:v>
                </c:pt>
                <c:pt idx="8">
                  <c:v>1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2-4612-9F95-537718A5F659}"/>
            </c:ext>
          </c:extLst>
        </c:ser>
        <c:ser>
          <c:idx val="1"/>
          <c:order val="1"/>
          <c:tx>
            <c:strRef>
              <c:f>Sheet2!$B$8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1A5336"/>
            </a:solidFill>
            <a:ln>
              <a:noFill/>
            </a:ln>
          </c:spPr>
          <c:invertIfNegative val="0"/>
          <c:val>
            <c:numRef>
              <c:f>Sheet2!$CP$6:$DA$6</c:f>
              <c:numCache>
                <c:formatCode>0.00</c:formatCode>
                <c:ptCount val="12"/>
                <c:pt idx="0">
                  <c:v>2.756417890900797</c:v>
                </c:pt>
                <c:pt idx="1">
                  <c:v>3.2179323431076643</c:v>
                </c:pt>
                <c:pt idx="2">
                  <c:v>2.944481388487878</c:v>
                </c:pt>
                <c:pt idx="3">
                  <c:v>2</c:v>
                </c:pt>
                <c:pt idx="4">
                  <c:v>0.7</c:v>
                </c:pt>
                <c:pt idx="5">
                  <c:v>0.3</c:v>
                </c:pt>
                <c:pt idx="6">
                  <c:v>-0.5</c:v>
                </c:pt>
                <c:pt idx="7">
                  <c:v>0.6</c:v>
                </c:pt>
                <c:pt idx="8">
                  <c:v>0.8</c:v>
                </c:pt>
                <c:pt idx="9">
                  <c:v>1</c:v>
                </c:pt>
                <c:pt idx="10">
                  <c:v>1.2</c:v>
                </c:pt>
                <c:pt idx="1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2-4AE2-B503-97872DAFB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1920"/>
        <c:axId val="54803456"/>
      </c:barChart>
      <c:lineChart>
        <c:grouping val="standard"/>
        <c:varyColors val="0"/>
        <c:ser>
          <c:idx val="2"/>
          <c:order val="2"/>
          <c:tx>
            <c:v> </c:v>
          </c:tx>
          <c:spPr>
            <a:ln w="50800">
              <a:solidFill>
                <a:srgbClr val="6A737B">
                  <a:lumMod val="60000"/>
                  <a:lumOff val="40000"/>
                </a:srgbClr>
              </a:solidFill>
            </a:ln>
          </c:spPr>
          <c:marker>
            <c:symbol val="none"/>
          </c:marker>
          <c:val>
            <c:numRef>
              <c:f>Sheet2!$CP$15:$DA$15</c:f>
              <c:numCache>
                <c:formatCode>General</c:formatCode>
                <c:ptCount val="12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1.75</c:v>
                </c:pt>
                <c:pt idx="11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04-4056-BB55-74577EAE6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01920"/>
        <c:axId val="54803456"/>
      </c:lineChart>
      <c:catAx>
        <c:axId val="548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3456"/>
        <c:crosses val="autoZero"/>
        <c:auto val="1"/>
        <c:lblAlgn val="ctr"/>
        <c:lblOffset val="100"/>
        <c:noMultiLvlLbl val="0"/>
      </c:catAx>
      <c:valAx>
        <c:axId val="548034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192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083928974319015"/>
          <c:y val="8.1516614898132098E-2"/>
          <c:w val="0.20050644574868345"/>
          <c:h val="0.18130721792005963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11622585638331E-2"/>
          <c:y val="9.1784230285968466E-2"/>
          <c:w val="0.92748721313681948"/>
          <c:h val="0.73027711999770939"/>
        </c:manualLayout>
      </c:layout>
      <c:lineChart>
        <c:grouping val="standard"/>
        <c:varyColors val="0"/>
        <c:ser>
          <c:idx val="0"/>
          <c:order val="0"/>
          <c:tx>
            <c:v>with forecast</c:v>
          </c:tx>
          <c:spPr>
            <a:ln w="31750">
              <a:solidFill>
                <a:srgbClr val="00B050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Data!$B$44:$B$179</c:f>
              <c:numCache>
                <c:formatCode>mmm\-yy</c:formatCode>
                <c:ptCount val="136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42735</c:v>
                </c:pt>
                <c:pt idx="108">
                  <c:v>42825</c:v>
                </c:pt>
                <c:pt idx="109">
                  <c:v>42916</c:v>
                </c:pt>
                <c:pt idx="110">
                  <c:v>43008</c:v>
                </c:pt>
                <c:pt idx="111">
                  <c:v>43100</c:v>
                </c:pt>
                <c:pt idx="112">
                  <c:v>43190</c:v>
                </c:pt>
                <c:pt idx="113">
                  <c:v>43281</c:v>
                </c:pt>
                <c:pt idx="114">
                  <c:v>43373</c:v>
                </c:pt>
                <c:pt idx="115">
                  <c:v>43465</c:v>
                </c:pt>
                <c:pt idx="116">
                  <c:v>43555</c:v>
                </c:pt>
                <c:pt idx="117">
                  <c:v>43646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44926</c:v>
                </c:pt>
                <c:pt idx="132">
                  <c:v>45016</c:v>
                </c:pt>
                <c:pt idx="133">
                  <c:v>45107</c:v>
                </c:pt>
                <c:pt idx="134">
                  <c:v>45199</c:v>
                </c:pt>
                <c:pt idx="135">
                  <c:v>45291</c:v>
                </c:pt>
              </c:numCache>
            </c:numRef>
          </c:cat>
          <c:val>
            <c:numRef>
              <c:f>Data!$F$44:$F$179</c:f>
              <c:numCache>
                <c:formatCode>0.00</c:formatCode>
                <c:ptCount val="136"/>
                <c:pt idx="0">
                  <c:v>11.65</c:v>
                </c:pt>
                <c:pt idx="1">
                  <c:v>11.6</c:v>
                </c:pt>
                <c:pt idx="2">
                  <c:v>11.58</c:v>
                </c:pt>
                <c:pt idx="3">
                  <c:v>11.6</c:v>
                </c:pt>
                <c:pt idx="4">
                  <c:v>11.58</c:v>
                </c:pt>
                <c:pt idx="5">
                  <c:v>11.43</c:v>
                </c:pt>
                <c:pt idx="6">
                  <c:v>11.32</c:v>
                </c:pt>
                <c:pt idx="7">
                  <c:v>11.12</c:v>
                </c:pt>
                <c:pt idx="8">
                  <c:v>10.86</c:v>
                </c:pt>
                <c:pt idx="9">
                  <c:v>10.68</c:v>
                </c:pt>
                <c:pt idx="10">
                  <c:v>10.54</c:v>
                </c:pt>
                <c:pt idx="11">
                  <c:v>10.46</c:v>
                </c:pt>
                <c:pt idx="12">
                  <c:v>10.42</c:v>
                </c:pt>
                <c:pt idx="13">
                  <c:v>10.35</c:v>
                </c:pt>
                <c:pt idx="14">
                  <c:v>10.41</c:v>
                </c:pt>
                <c:pt idx="15">
                  <c:v>10.37</c:v>
                </c:pt>
                <c:pt idx="16">
                  <c:v>10.39</c:v>
                </c:pt>
                <c:pt idx="17">
                  <c:v>10.45</c:v>
                </c:pt>
                <c:pt idx="18">
                  <c:v>10.59</c:v>
                </c:pt>
                <c:pt idx="19">
                  <c:v>10.7</c:v>
                </c:pt>
                <c:pt idx="20">
                  <c:v>10.89</c:v>
                </c:pt>
                <c:pt idx="21">
                  <c:v>11.08</c:v>
                </c:pt>
                <c:pt idx="22">
                  <c:v>11.19</c:v>
                </c:pt>
                <c:pt idx="23">
                  <c:v>11.22</c:v>
                </c:pt>
                <c:pt idx="24">
                  <c:v>11.24</c:v>
                </c:pt>
                <c:pt idx="25">
                  <c:v>11.27</c:v>
                </c:pt>
                <c:pt idx="26">
                  <c:v>11.32</c:v>
                </c:pt>
                <c:pt idx="27">
                  <c:v>11.37</c:v>
                </c:pt>
                <c:pt idx="28">
                  <c:v>11.33</c:v>
                </c:pt>
                <c:pt idx="29">
                  <c:v>11.33</c:v>
                </c:pt>
                <c:pt idx="30">
                  <c:v>11.34</c:v>
                </c:pt>
                <c:pt idx="31">
                  <c:v>11.29</c:v>
                </c:pt>
                <c:pt idx="32">
                  <c:v>11.14</c:v>
                </c:pt>
                <c:pt idx="33">
                  <c:v>11.17</c:v>
                </c:pt>
                <c:pt idx="34">
                  <c:v>11.15</c:v>
                </c:pt>
                <c:pt idx="35">
                  <c:v>11.22</c:v>
                </c:pt>
                <c:pt idx="36">
                  <c:v>11.27</c:v>
                </c:pt>
                <c:pt idx="37">
                  <c:v>11.43</c:v>
                </c:pt>
                <c:pt idx="38">
                  <c:v>11.54</c:v>
                </c:pt>
                <c:pt idx="39">
                  <c:v>11.55</c:v>
                </c:pt>
                <c:pt idx="40">
                  <c:v>11.53</c:v>
                </c:pt>
                <c:pt idx="41">
                  <c:v>11.67</c:v>
                </c:pt>
                <c:pt idx="42">
                  <c:v>11.83</c:v>
                </c:pt>
                <c:pt idx="43">
                  <c:v>12.02</c:v>
                </c:pt>
                <c:pt idx="44">
                  <c:v>12.12</c:v>
                </c:pt>
                <c:pt idx="45">
                  <c:v>12.35</c:v>
                </c:pt>
                <c:pt idx="46">
                  <c:v>12.31</c:v>
                </c:pt>
                <c:pt idx="47">
                  <c:v>12.66</c:v>
                </c:pt>
                <c:pt idx="48">
                  <c:v>12.44</c:v>
                </c:pt>
                <c:pt idx="49">
                  <c:v>12.35</c:v>
                </c:pt>
                <c:pt idx="50">
                  <c:v>12.36</c:v>
                </c:pt>
                <c:pt idx="51">
                  <c:v>12.32</c:v>
                </c:pt>
                <c:pt idx="52">
                  <c:v>12.35</c:v>
                </c:pt>
                <c:pt idx="53">
                  <c:v>12.27</c:v>
                </c:pt>
                <c:pt idx="54">
                  <c:v>12.11</c:v>
                </c:pt>
                <c:pt idx="55">
                  <c:v>12.18</c:v>
                </c:pt>
                <c:pt idx="56">
                  <c:v>12.19</c:v>
                </c:pt>
                <c:pt idx="57">
                  <c:v>12.13</c:v>
                </c:pt>
                <c:pt idx="58">
                  <c:v>12.23</c:v>
                </c:pt>
                <c:pt idx="59">
                  <c:v>12.22</c:v>
                </c:pt>
                <c:pt idx="60">
                  <c:v>12.55</c:v>
                </c:pt>
                <c:pt idx="61">
                  <c:v>12.54</c:v>
                </c:pt>
                <c:pt idx="62">
                  <c:v>12.59</c:v>
                </c:pt>
                <c:pt idx="63">
                  <c:v>12.61</c:v>
                </c:pt>
                <c:pt idx="64">
                  <c:v>12.62</c:v>
                </c:pt>
                <c:pt idx="65">
                  <c:v>12.67</c:v>
                </c:pt>
                <c:pt idx="66">
                  <c:v>12.78</c:v>
                </c:pt>
                <c:pt idx="67">
                  <c:v>12.87</c:v>
                </c:pt>
                <c:pt idx="68">
                  <c:v>12.9</c:v>
                </c:pt>
                <c:pt idx="69">
                  <c:v>12.94</c:v>
                </c:pt>
                <c:pt idx="70">
                  <c:v>13.05</c:v>
                </c:pt>
                <c:pt idx="71">
                  <c:v>13.17</c:v>
                </c:pt>
                <c:pt idx="72">
                  <c:v>13.11</c:v>
                </c:pt>
                <c:pt idx="73">
                  <c:v>12.76</c:v>
                </c:pt>
                <c:pt idx="74">
                  <c:v>12.83</c:v>
                </c:pt>
                <c:pt idx="75">
                  <c:v>12.76</c:v>
                </c:pt>
                <c:pt idx="76">
                  <c:v>12.68</c:v>
                </c:pt>
                <c:pt idx="77">
                  <c:v>12.37</c:v>
                </c:pt>
                <c:pt idx="78">
                  <c:v>12.24</c:v>
                </c:pt>
                <c:pt idx="79">
                  <c:v>11.94</c:v>
                </c:pt>
                <c:pt idx="80">
                  <c:v>11.63</c:v>
                </c:pt>
                <c:pt idx="81">
                  <c:v>11.3</c:v>
                </c:pt>
                <c:pt idx="82">
                  <c:v>11.1</c:v>
                </c:pt>
                <c:pt idx="83">
                  <c:v>10.95</c:v>
                </c:pt>
                <c:pt idx="84">
                  <c:v>10.76</c:v>
                </c:pt>
                <c:pt idx="85">
                  <c:v>10.68</c:v>
                </c:pt>
                <c:pt idx="86">
                  <c:v>10.57</c:v>
                </c:pt>
                <c:pt idx="87">
                  <c:v>10.45</c:v>
                </c:pt>
                <c:pt idx="88">
                  <c:v>10.210000000000001</c:v>
                </c:pt>
                <c:pt idx="89">
                  <c:v>10.08</c:v>
                </c:pt>
                <c:pt idx="90">
                  <c:v>10.130000000000001</c:v>
                </c:pt>
                <c:pt idx="91">
                  <c:v>9.81</c:v>
                </c:pt>
                <c:pt idx="92">
                  <c:v>10.16</c:v>
                </c:pt>
                <c:pt idx="93">
                  <c:v>10.08</c:v>
                </c:pt>
                <c:pt idx="94">
                  <c:v>10.039999999999999</c:v>
                </c:pt>
                <c:pt idx="95">
                  <c:v>10.050000000000001</c:v>
                </c:pt>
                <c:pt idx="96">
                  <c:v>9.9700000000000006</c:v>
                </c:pt>
                <c:pt idx="97">
                  <c:v>9.9</c:v>
                </c:pt>
                <c:pt idx="98">
                  <c:v>9.86</c:v>
                </c:pt>
                <c:pt idx="99">
                  <c:v>9.83</c:v>
                </c:pt>
                <c:pt idx="100">
                  <c:v>9.84</c:v>
                </c:pt>
                <c:pt idx="101">
                  <c:v>9.8800000000000008</c:v>
                </c:pt>
                <c:pt idx="102">
                  <c:v>9.94</c:v>
                </c:pt>
                <c:pt idx="103">
                  <c:v>9.8800000000000008</c:v>
                </c:pt>
                <c:pt idx="104">
                  <c:v>9.85</c:v>
                </c:pt>
                <c:pt idx="105">
                  <c:v>9.9499999999999993</c:v>
                </c:pt>
                <c:pt idx="106">
                  <c:v>10.01</c:v>
                </c:pt>
                <c:pt idx="107">
                  <c:v>9.99</c:v>
                </c:pt>
                <c:pt idx="108">
                  <c:v>9.94</c:v>
                </c:pt>
                <c:pt idx="109">
                  <c:v>9.91</c:v>
                </c:pt>
                <c:pt idx="110">
                  <c:v>9.91</c:v>
                </c:pt>
                <c:pt idx="111">
                  <c:v>9.91</c:v>
                </c:pt>
                <c:pt idx="112">
                  <c:v>9.85</c:v>
                </c:pt>
                <c:pt idx="113">
                  <c:v>9.7899999999999991</c:v>
                </c:pt>
                <c:pt idx="114">
                  <c:v>9.8000000000000007</c:v>
                </c:pt>
                <c:pt idx="115">
                  <c:v>9.81</c:v>
                </c:pt>
                <c:pt idx="116">
                  <c:v>9.85</c:v>
                </c:pt>
                <c:pt idx="117">
                  <c:v>9.91</c:v>
                </c:pt>
                <c:pt idx="118">
                  <c:v>9.94</c:v>
                </c:pt>
                <c:pt idx="119">
                  <c:v>9.93</c:v>
                </c:pt>
                <c:pt idx="120">
                  <c:v>9.85</c:v>
                </c:pt>
                <c:pt idx="121">
                  <c:v>8.85</c:v>
                </c:pt>
                <c:pt idx="122">
                  <c:v>9.1999999999999993</c:v>
                </c:pt>
                <c:pt idx="123">
                  <c:v>9.4</c:v>
                </c:pt>
                <c:pt idx="124">
                  <c:v>8.3800000000000008</c:v>
                </c:pt>
                <c:pt idx="125">
                  <c:v>9.11</c:v>
                </c:pt>
                <c:pt idx="126">
                  <c:v>9.1999999999999993</c:v>
                </c:pt>
                <c:pt idx="127">
                  <c:v>9.32</c:v>
                </c:pt>
                <c:pt idx="128">
                  <c:v>9.52</c:v>
                </c:pt>
                <c:pt idx="129">
                  <c:v>9.58</c:v>
                </c:pt>
                <c:pt idx="130">
                  <c:v>9.6910077532821255</c:v>
                </c:pt>
                <c:pt idx="131">
                  <c:v>9.8043340147855229</c:v>
                </c:pt>
                <c:pt idx="132">
                  <c:v>9.7978524248308894</c:v>
                </c:pt>
                <c:pt idx="133">
                  <c:v>9.8329655127238098</c:v>
                </c:pt>
                <c:pt idx="134">
                  <c:v>9.8425139882641375</c:v>
                </c:pt>
                <c:pt idx="135">
                  <c:v>9.8731833947049275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5E-4328-9DBC-C16B31C04F05}"/>
            </c:ext>
          </c:extLst>
        </c:ser>
        <c:ser>
          <c:idx val="2"/>
          <c:order val="1"/>
          <c:tx>
            <c:v>U.S.</c:v>
          </c:tx>
          <c:spPr>
            <a:ln w="38100" cmpd="sng">
              <a:solidFill>
                <a:srgbClr val="00B050"/>
              </a:solidFill>
            </a:ln>
            <a:effectLst/>
          </c:spPr>
          <c:marker>
            <c:symbol val="none"/>
          </c:marker>
          <c:cat>
            <c:numRef>
              <c:f>Data!$B$44:$B$179</c:f>
              <c:numCache>
                <c:formatCode>mmm\-yy</c:formatCode>
                <c:ptCount val="136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42735</c:v>
                </c:pt>
                <c:pt idx="108">
                  <c:v>42825</c:v>
                </c:pt>
                <c:pt idx="109">
                  <c:v>42916</c:v>
                </c:pt>
                <c:pt idx="110">
                  <c:v>43008</c:v>
                </c:pt>
                <c:pt idx="111">
                  <c:v>43100</c:v>
                </c:pt>
                <c:pt idx="112">
                  <c:v>43190</c:v>
                </c:pt>
                <c:pt idx="113">
                  <c:v>43281</c:v>
                </c:pt>
                <c:pt idx="114">
                  <c:v>43373</c:v>
                </c:pt>
                <c:pt idx="115">
                  <c:v>43465</c:v>
                </c:pt>
                <c:pt idx="116">
                  <c:v>43555</c:v>
                </c:pt>
                <c:pt idx="117">
                  <c:v>43646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44926</c:v>
                </c:pt>
                <c:pt idx="132">
                  <c:v>45016</c:v>
                </c:pt>
                <c:pt idx="133">
                  <c:v>45107</c:v>
                </c:pt>
                <c:pt idx="134">
                  <c:v>45199</c:v>
                </c:pt>
                <c:pt idx="135">
                  <c:v>45291</c:v>
                </c:pt>
              </c:numCache>
            </c:numRef>
          </c:cat>
          <c:val>
            <c:numRef>
              <c:f>Data!$E$44:$E$183</c:f>
              <c:numCache>
                <c:formatCode>0.00</c:formatCode>
                <c:ptCount val="140"/>
                <c:pt idx="0">
                  <c:v>11.65</c:v>
                </c:pt>
                <c:pt idx="1">
                  <c:v>11.6</c:v>
                </c:pt>
                <c:pt idx="2">
                  <c:v>11.58</c:v>
                </c:pt>
                <c:pt idx="3">
                  <c:v>11.6</c:v>
                </c:pt>
                <c:pt idx="4">
                  <c:v>11.58</c:v>
                </c:pt>
                <c:pt idx="5">
                  <c:v>11.43</c:v>
                </c:pt>
                <c:pt idx="6">
                  <c:v>11.32</c:v>
                </c:pt>
                <c:pt idx="7">
                  <c:v>11.12</c:v>
                </c:pt>
                <c:pt idx="8">
                  <c:v>10.86</c:v>
                </c:pt>
                <c:pt idx="9">
                  <c:v>10.68</c:v>
                </c:pt>
                <c:pt idx="10">
                  <c:v>10.54</c:v>
                </c:pt>
                <c:pt idx="11">
                  <c:v>10.46</c:v>
                </c:pt>
                <c:pt idx="12">
                  <c:v>10.42</c:v>
                </c:pt>
                <c:pt idx="13">
                  <c:v>10.35</c:v>
                </c:pt>
                <c:pt idx="14">
                  <c:v>10.41</c:v>
                </c:pt>
                <c:pt idx="15">
                  <c:v>10.37</c:v>
                </c:pt>
                <c:pt idx="16">
                  <c:v>10.39</c:v>
                </c:pt>
                <c:pt idx="17">
                  <c:v>10.45</c:v>
                </c:pt>
                <c:pt idx="18">
                  <c:v>10.59</c:v>
                </c:pt>
                <c:pt idx="19">
                  <c:v>10.7</c:v>
                </c:pt>
                <c:pt idx="20">
                  <c:v>10.89</c:v>
                </c:pt>
                <c:pt idx="21">
                  <c:v>11.08</c:v>
                </c:pt>
                <c:pt idx="22">
                  <c:v>11.19</c:v>
                </c:pt>
                <c:pt idx="23">
                  <c:v>11.22</c:v>
                </c:pt>
                <c:pt idx="24">
                  <c:v>11.24</c:v>
                </c:pt>
                <c:pt idx="25">
                  <c:v>11.27</c:v>
                </c:pt>
                <c:pt idx="26">
                  <c:v>11.32</c:v>
                </c:pt>
                <c:pt idx="27">
                  <c:v>11.37</c:v>
                </c:pt>
                <c:pt idx="28">
                  <c:v>11.33</c:v>
                </c:pt>
                <c:pt idx="29">
                  <c:v>11.33</c:v>
                </c:pt>
                <c:pt idx="30">
                  <c:v>11.34</c:v>
                </c:pt>
                <c:pt idx="31">
                  <c:v>11.29</c:v>
                </c:pt>
                <c:pt idx="32">
                  <c:v>11.14</c:v>
                </c:pt>
                <c:pt idx="33">
                  <c:v>11.17</c:v>
                </c:pt>
                <c:pt idx="34">
                  <c:v>11.15</c:v>
                </c:pt>
                <c:pt idx="35">
                  <c:v>11.22</c:v>
                </c:pt>
                <c:pt idx="36">
                  <c:v>11.27</c:v>
                </c:pt>
                <c:pt idx="37">
                  <c:v>11.43</c:v>
                </c:pt>
                <c:pt idx="38">
                  <c:v>11.54</c:v>
                </c:pt>
                <c:pt idx="39">
                  <c:v>11.55</c:v>
                </c:pt>
                <c:pt idx="40">
                  <c:v>11.53</c:v>
                </c:pt>
                <c:pt idx="41">
                  <c:v>11.67</c:v>
                </c:pt>
                <c:pt idx="42">
                  <c:v>11.83</c:v>
                </c:pt>
                <c:pt idx="43">
                  <c:v>12.02</c:v>
                </c:pt>
                <c:pt idx="44">
                  <c:v>12.12</c:v>
                </c:pt>
                <c:pt idx="45">
                  <c:v>12.35</c:v>
                </c:pt>
                <c:pt idx="46">
                  <c:v>12.31</c:v>
                </c:pt>
                <c:pt idx="47">
                  <c:v>12.66</c:v>
                </c:pt>
                <c:pt idx="48">
                  <c:v>12.44</c:v>
                </c:pt>
                <c:pt idx="49">
                  <c:v>12.35</c:v>
                </c:pt>
                <c:pt idx="50">
                  <c:v>12.36</c:v>
                </c:pt>
                <c:pt idx="51">
                  <c:v>12.32</c:v>
                </c:pt>
                <c:pt idx="52">
                  <c:v>12.35</c:v>
                </c:pt>
                <c:pt idx="53">
                  <c:v>12.27</c:v>
                </c:pt>
                <c:pt idx="54">
                  <c:v>12.11</c:v>
                </c:pt>
                <c:pt idx="55">
                  <c:v>12.18</c:v>
                </c:pt>
                <c:pt idx="56">
                  <c:v>12.19</c:v>
                </c:pt>
                <c:pt idx="57">
                  <c:v>12.13</c:v>
                </c:pt>
                <c:pt idx="58">
                  <c:v>12.23</c:v>
                </c:pt>
                <c:pt idx="59">
                  <c:v>12.22</c:v>
                </c:pt>
                <c:pt idx="60">
                  <c:v>12.55</c:v>
                </c:pt>
                <c:pt idx="61">
                  <c:v>12.54</c:v>
                </c:pt>
                <c:pt idx="62">
                  <c:v>12.59</c:v>
                </c:pt>
                <c:pt idx="63">
                  <c:v>12.61</c:v>
                </c:pt>
                <c:pt idx="64">
                  <c:v>12.62</c:v>
                </c:pt>
                <c:pt idx="65">
                  <c:v>12.67</c:v>
                </c:pt>
                <c:pt idx="66">
                  <c:v>12.78</c:v>
                </c:pt>
                <c:pt idx="67">
                  <c:v>12.87</c:v>
                </c:pt>
                <c:pt idx="68">
                  <c:v>12.9</c:v>
                </c:pt>
                <c:pt idx="69">
                  <c:v>12.94</c:v>
                </c:pt>
                <c:pt idx="70">
                  <c:v>13.05</c:v>
                </c:pt>
                <c:pt idx="71">
                  <c:v>13.17</c:v>
                </c:pt>
                <c:pt idx="72">
                  <c:v>13.11</c:v>
                </c:pt>
                <c:pt idx="73">
                  <c:v>12.76</c:v>
                </c:pt>
                <c:pt idx="74">
                  <c:v>12.83</c:v>
                </c:pt>
                <c:pt idx="75">
                  <c:v>12.76</c:v>
                </c:pt>
                <c:pt idx="76">
                  <c:v>12.68</c:v>
                </c:pt>
                <c:pt idx="77">
                  <c:v>12.37</c:v>
                </c:pt>
                <c:pt idx="78">
                  <c:v>12.24</c:v>
                </c:pt>
                <c:pt idx="79">
                  <c:v>11.94</c:v>
                </c:pt>
                <c:pt idx="80">
                  <c:v>11.63</c:v>
                </c:pt>
                <c:pt idx="81">
                  <c:v>11.3</c:v>
                </c:pt>
                <c:pt idx="82">
                  <c:v>11.1</c:v>
                </c:pt>
                <c:pt idx="83">
                  <c:v>10.95</c:v>
                </c:pt>
                <c:pt idx="84">
                  <c:v>10.76</c:v>
                </c:pt>
                <c:pt idx="85">
                  <c:v>10.68</c:v>
                </c:pt>
                <c:pt idx="86">
                  <c:v>10.57</c:v>
                </c:pt>
                <c:pt idx="87">
                  <c:v>10.45</c:v>
                </c:pt>
                <c:pt idx="88">
                  <c:v>10.210000000000001</c:v>
                </c:pt>
                <c:pt idx="89">
                  <c:v>10.08</c:v>
                </c:pt>
                <c:pt idx="90">
                  <c:v>10.130000000000001</c:v>
                </c:pt>
                <c:pt idx="91">
                  <c:v>9.81</c:v>
                </c:pt>
                <c:pt idx="92">
                  <c:v>10.16</c:v>
                </c:pt>
                <c:pt idx="93">
                  <c:v>10.08</c:v>
                </c:pt>
                <c:pt idx="94">
                  <c:v>10.039999999999999</c:v>
                </c:pt>
                <c:pt idx="95">
                  <c:v>10.050000000000001</c:v>
                </c:pt>
                <c:pt idx="96">
                  <c:v>9.9700000000000006</c:v>
                </c:pt>
                <c:pt idx="97">
                  <c:v>9.9</c:v>
                </c:pt>
                <c:pt idx="98">
                  <c:v>9.86</c:v>
                </c:pt>
                <c:pt idx="99">
                  <c:v>9.83</c:v>
                </c:pt>
                <c:pt idx="100">
                  <c:v>9.84</c:v>
                </c:pt>
                <c:pt idx="101">
                  <c:v>9.8800000000000008</c:v>
                </c:pt>
                <c:pt idx="102">
                  <c:v>9.94</c:v>
                </c:pt>
                <c:pt idx="103">
                  <c:v>9.8800000000000008</c:v>
                </c:pt>
                <c:pt idx="104">
                  <c:v>9.85</c:v>
                </c:pt>
                <c:pt idx="105">
                  <c:v>9.9499999999999993</c:v>
                </c:pt>
                <c:pt idx="106">
                  <c:v>10.01</c:v>
                </c:pt>
                <c:pt idx="107">
                  <c:v>9.99</c:v>
                </c:pt>
                <c:pt idx="108">
                  <c:v>9.94</c:v>
                </c:pt>
                <c:pt idx="109">
                  <c:v>9.91</c:v>
                </c:pt>
                <c:pt idx="110">
                  <c:v>9.91</c:v>
                </c:pt>
                <c:pt idx="111">
                  <c:v>9.91</c:v>
                </c:pt>
                <c:pt idx="112">
                  <c:v>9.85</c:v>
                </c:pt>
                <c:pt idx="113">
                  <c:v>9.7899999999999991</c:v>
                </c:pt>
                <c:pt idx="114">
                  <c:v>9.8000000000000007</c:v>
                </c:pt>
                <c:pt idx="115">
                  <c:v>9.81</c:v>
                </c:pt>
                <c:pt idx="116">
                  <c:v>9.85</c:v>
                </c:pt>
                <c:pt idx="117">
                  <c:v>9.91</c:v>
                </c:pt>
                <c:pt idx="118">
                  <c:v>9.94</c:v>
                </c:pt>
                <c:pt idx="119">
                  <c:v>9.93</c:v>
                </c:pt>
                <c:pt idx="120">
                  <c:v>9.85</c:v>
                </c:pt>
                <c:pt idx="121">
                  <c:v>8.85</c:v>
                </c:pt>
                <c:pt idx="122">
                  <c:v>9.1999999999999993</c:v>
                </c:pt>
                <c:pt idx="123">
                  <c:v>9.4</c:v>
                </c:pt>
                <c:pt idx="124">
                  <c:v>8.3800000000000008</c:v>
                </c:pt>
                <c:pt idx="125">
                  <c:v>9.11</c:v>
                </c:pt>
                <c:pt idx="126">
                  <c:v>9.1999999999999993</c:v>
                </c:pt>
                <c:pt idx="127">
                  <c:v>9.32</c:v>
                </c:pt>
                <c:pt idx="128">
                  <c:v>9.52</c:v>
                </c:pt>
                <c:pt idx="129">
                  <c:v>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5E-4328-9DBC-C16B31C04F05}"/>
            </c:ext>
          </c:extLst>
        </c:ser>
        <c:ser>
          <c:idx val="1"/>
          <c:order val="2"/>
          <c:tx>
            <c:v>Canada</c:v>
          </c:tx>
          <c:spPr>
            <a:ln w="38100">
              <a:solidFill>
                <a:srgbClr val="22391F"/>
              </a:solidFill>
            </a:ln>
          </c:spPr>
          <c:marker>
            <c:symbol val="none"/>
          </c:marker>
          <c:cat>
            <c:numRef>
              <c:f>Data!$B$44:$B$179</c:f>
              <c:numCache>
                <c:formatCode>mmm\-yy</c:formatCode>
                <c:ptCount val="136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42735</c:v>
                </c:pt>
                <c:pt idx="108">
                  <c:v>42825</c:v>
                </c:pt>
                <c:pt idx="109">
                  <c:v>42916</c:v>
                </c:pt>
                <c:pt idx="110">
                  <c:v>43008</c:v>
                </c:pt>
                <c:pt idx="111">
                  <c:v>43100</c:v>
                </c:pt>
                <c:pt idx="112">
                  <c:v>43190</c:v>
                </c:pt>
                <c:pt idx="113">
                  <c:v>43281</c:v>
                </c:pt>
                <c:pt idx="114">
                  <c:v>43373</c:v>
                </c:pt>
                <c:pt idx="115">
                  <c:v>43465</c:v>
                </c:pt>
                <c:pt idx="116">
                  <c:v>43555</c:v>
                </c:pt>
                <c:pt idx="117">
                  <c:v>43646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44926</c:v>
                </c:pt>
                <c:pt idx="132">
                  <c:v>45016</c:v>
                </c:pt>
                <c:pt idx="133">
                  <c:v>45107</c:v>
                </c:pt>
                <c:pt idx="134">
                  <c:v>45199</c:v>
                </c:pt>
                <c:pt idx="135">
                  <c:v>45291</c:v>
                </c:pt>
              </c:numCache>
            </c:numRef>
          </c:cat>
          <c:val>
            <c:numRef>
              <c:f>Data!$P$44:$P$174</c:f>
              <c:numCache>
                <c:formatCode>0.000</c:formatCode>
                <c:ptCount val="131"/>
                <c:pt idx="0">
                  <c:v>12.19</c:v>
                </c:pt>
                <c:pt idx="1">
                  <c:v>12.68</c:v>
                </c:pt>
                <c:pt idx="2">
                  <c:v>12.47</c:v>
                </c:pt>
                <c:pt idx="3">
                  <c:v>12.29</c:v>
                </c:pt>
                <c:pt idx="4">
                  <c:v>12.19</c:v>
                </c:pt>
                <c:pt idx="5">
                  <c:v>12.13</c:v>
                </c:pt>
                <c:pt idx="6">
                  <c:v>11.95</c:v>
                </c:pt>
                <c:pt idx="7">
                  <c:v>11.83</c:v>
                </c:pt>
                <c:pt idx="8">
                  <c:v>11.79</c:v>
                </c:pt>
                <c:pt idx="9">
                  <c:v>11.57</c:v>
                </c:pt>
                <c:pt idx="10">
                  <c:v>11.2</c:v>
                </c:pt>
                <c:pt idx="11">
                  <c:v>11.57</c:v>
                </c:pt>
                <c:pt idx="12">
                  <c:v>11.22</c:v>
                </c:pt>
                <c:pt idx="13">
                  <c:v>10.69</c:v>
                </c:pt>
                <c:pt idx="14">
                  <c:v>10.99</c:v>
                </c:pt>
                <c:pt idx="15">
                  <c:v>11.12</c:v>
                </c:pt>
                <c:pt idx="16">
                  <c:v>11.12</c:v>
                </c:pt>
                <c:pt idx="17">
                  <c:v>11.11</c:v>
                </c:pt>
                <c:pt idx="18">
                  <c:v>11.37</c:v>
                </c:pt>
                <c:pt idx="19">
                  <c:v>11.46</c:v>
                </c:pt>
                <c:pt idx="20">
                  <c:v>11.94</c:v>
                </c:pt>
                <c:pt idx="21">
                  <c:v>11.88</c:v>
                </c:pt>
                <c:pt idx="22">
                  <c:v>11.91</c:v>
                </c:pt>
                <c:pt idx="23">
                  <c:v>11.9</c:v>
                </c:pt>
                <c:pt idx="24">
                  <c:v>11.9</c:v>
                </c:pt>
                <c:pt idx="25">
                  <c:v>11.97</c:v>
                </c:pt>
                <c:pt idx="26">
                  <c:v>12.03</c:v>
                </c:pt>
                <c:pt idx="27">
                  <c:v>11.9</c:v>
                </c:pt>
                <c:pt idx="28">
                  <c:v>11.9</c:v>
                </c:pt>
                <c:pt idx="29">
                  <c:v>11.94</c:v>
                </c:pt>
                <c:pt idx="30">
                  <c:v>11.78</c:v>
                </c:pt>
                <c:pt idx="31">
                  <c:v>11.92</c:v>
                </c:pt>
                <c:pt idx="32">
                  <c:v>12.22</c:v>
                </c:pt>
                <c:pt idx="33">
                  <c:v>12.33</c:v>
                </c:pt>
                <c:pt idx="34">
                  <c:v>12.38</c:v>
                </c:pt>
                <c:pt idx="35">
                  <c:v>12.33</c:v>
                </c:pt>
                <c:pt idx="36">
                  <c:v>12.31</c:v>
                </c:pt>
                <c:pt idx="37">
                  <c:v>12.07</c:v>
                </c:pt>
                <c:pt idx="38">
                  <c:v>12.01</c:v>
                </c:pt>
                <c:pt idx="39">
                  <c:v>12.12</c:v>
                </c:pt>
                <c:pt idx="40">
                  <c:v>12.23</c:v>
                </c:pt>
                <c:pt idx="41">
                  <c:v>12.35</c:v>
                </c:pt>
                <c:pt idx="42">
                  <c:v>12.32</c:v>
                </c:pt>
                <c:pt idx="43">
                  <c:v>12.33</c:v>
                </c:pt>
                <c:pt idx="44">
                  <c:v>12.06</c:v>
                </c:pt>
                <c:pt idx="45">
                  <c:v>12.28</c:v>
                </c:pt>
                <c:pt idx="46">
                  <c:v>11.99</c:v>
                </c:pt>
                <c:pt idx="47">
                  <c:v>11.79</c:v>
                </c:pt>
                <c:pt idx="48">
                  <c:v>11.71</c:v>
                </c:pt>
                <c:pt idx="49">
                  <c:v>11.81</c:v>
                </c:pt>
                <c:pt idx="50">
                  <c:v>11.89</c:v>
                </c:pt>
                <c:pt idx="51">
                  <c:v>11.97</c:v>
                </c:pt>
                <c:pt idx="52">
                  <c:v>12.05</c:v>
                </c:pt>
                <c:pt idx="53">
                  <c:v>12.34</c:v>
                </c:pt>
                <c:pt idx="54">
                  <c:v>12.45</c:v>
                </c:pt>
                <c:pt idx="55">
                  <c:v>12.48</c:v>
                </c:pt>
                <c:pt idx="56">
                  <c:v>12.47</c:v>
                </c:pt>
                <c:pt idx="57">
                  <c:v>12.36</c:v>
                </c:pt>
                <c:pt idx="58">
                  <c:v>12.41</c:v>
                </c:pt>
                <c:pt idx="59">
                  <c:v>12.67</c:v>
                </c:pt>
                <c:pt idx="60">
                  <c:v>13.1</c:v>
                </c:pt>
                <c:pt idx="61">
                  <c:v>13.15</c:v>
                </c:pt>
                <c:pt idx="62">
                  <c:v>13.28</c:v>
                </c:pt>
                <c:pt idx="63">
                  <c:v>13.49</c:v>
                </c:pt>
                <c:pt idx="64">
                  <c:v>13.45</c:v>
                </c:pt>
                <c:pt idx="65">
                  <c:v>13.9</c:v>
                </c:pt>
                <c:pt idx="66">
                  <c:v>13.96</c:v>
                </c:pt>
                <c:pt idx="67">
                  <c:v>14.04</c:v>
                </c:pt>
                <c:pt idx="68">
                  <c:v>14.15</c:v>
                </c:pt>
                <c:pt idx="69">
                  <c:v>14.53</c:v>
                </c:pt>
                <c:pt idx="70">
                  <c:v>14.88</c:v>
                </c:pt>
                <c:pt idx="71">
                  <c:v>15.01</c:v>
                </c:pt>
                <c:pt idx="72">
                  <c:v>14.79</c:v>
                </c:pt>
                <c:pt idx="73">
                  <c:v>14.66</c:v>
                </c:pt>
                <c:pt idx="74">
                  <c:v>14.49</c:v>
                </c:pt>
                <c:pt idx="75">
                  <c:v>14.39</c:v>
                </c:pt>
                <c:pt idx="76">
                  <c:v>14.2</c:v>
                </c:pt>
                <c:pt idx="77">
                  <c:v>14.1</c:v>
                </c:pt>
                <c:pt idx="78">
                  <c:v>13.86</c:v>
                </c:pt>
                <c:pt idx="79">
                  <c:v>13.8</c:v>
                </c:pt>
                <c:pt idx="80">
                  <c:v>13.78</c:v>
                </c:pt>
                <c:pt idx="81">
                  <c:v>14.11</c:v>
                </c:pt>
                <c:pt idx="82">
                  <c:v>14.07</c:v>
                </c:pt>
                <c:pt idx="83">
                  <c:v>14.03</c:v>
                </c:pt>
                <c:pt idx="84">
                  <c:v>14.08</c:v>
                </c:pt>
                <c:pt idx="85">
                  <c:v>14.18</c:v>
                </c:pt>
                <c:pt idx="86">
                  <c:v>14.13</c:v>
                </c:pt>
                <c:pt idx="87">
                  <c:v>14.01</c:v>
                </c:pt>
                <c:pt idx="88">
                  <c:v>13.93</c:v>
                </c:pt>
                <c:pt idx="89">
                  <c:v>14.01</c:v>
                </c:pt>
                <c:pt idx="90">
                  <c:v>13.96</c:v>
                </c:pt>
                <c:pt idx="91">
                  <c:v>13.94</c:v>
                </c:pt>
                <c:pt idx="92">
                  <c:v>13.77</c:v>
                </c:pt>
                <c:pt idx="93">
                  <c:v>13.83</c:v>
                </c:pt>
                <c:pt idx="94">
                  <c:v>13.88</c:v>
                </c:pt>
                <c:pt idx="95">
                  <c:v>13.82</c:v>
                </c:pt>
                <c:pt idx="96">
                  <c:v>13.87</c:v>
                </c:pt>
                <c:pt idx="97">
                  <c:v>13.88</c:v>
                </c:pt>
                <c:pt idx="98">
                  <c:v>13.9</c:v>
                </c:pt>
                <c:pt idx="99">
                  <c:v>14.09</c:v>
                </c:pt>
                <c:pt idx="100">
                  <c:v>14</c:v>
                </c:pt>
                <c:pt idx="101">
                  <c:v>13.91</c:v>
                </c:pt>
                <c:pt idx="102">
                  <c:v>13.81</c:v>
                </c:pt>
                <c:pt idx="103">
                  <c:v>13.78</c:v>
                </c:pt>
                <c:pt idx="104">
                  <c:v>14.17</c:v>
                </c:pt>
                <c:pt idx="105">
                  <c:v>14.17</c:v>
                </c:pt>
                <c:pt idx="106">
                  <c:v>14.12</c:v>
                </c:pt>
                <c:pt idx="107">
                  <c:v>14.08</c:v>
                </c:pt>
                <c:pt idx="108">
                  <c:v>14.27</c:v>
                </c:pt>
                <c:pt idx="109">
                  <c:v>14.28</c:v>
                </c:pt>
                <c:pt idx="110">
                  <c:v>14.23</c:v>
                </c:pt>
                <c:pt idx="111">
                  <c:v>14.32</c:v>
                </c:pt>
                <c:pt idx="112">
                  <c:v>14.54</c:v>
                </c:pt>
                <c:pt idx="113">
                  <c:v>14.74</c:v>
                </c:pt>
                <c:pt idx="114">
                  <c:v>14.86</c:v>
                </c:pt>
                <c:pt idx="115">
                  <c:v>14.82</c:v>
                </c:pt>
                <c:pt idx="116">
                  <c:v>14.95</c:v>
                </c:pt>
                <c:pt idx="117">
                  <c:v>14.9</c:v>
                </c:pt>
                <c:pt idx="118">
                  <c:v>14.96</c:v>
                </c:pt>
                <c:pt idx="119">
                  <c:v>14.86</c:v>
                </c:pt>
                <c:pt idx="120">
                  <c:v>14.48</c:v>
                </c:pt>
                <c:pt idx="121">
                  <c:v>12.51</c:v>
                </c:pt>
                <c:pt idx="122">
                  <c:v>13.53</c:v>
                </c:pt>
                <c:pt idx="123">
                  <c:v>13.98</c:v>
                </c:pt>
                <c:pt idx="124">
                  <c:v>13.53</c:v>
                </c:pt>
                <c:pt idx="125">
                  <c:v>13.5</c:v>
                </c:pt>
                <c:pt idx="126">
                  <c:v>13.52</c:v>
                </c:pt>
                <c:pt idx="127">
                  <c:v>13.72</c:v>
                </c:pt>
                <c:pt idx="128">
                  <c:v>13.32</c:v>
                </c:pt>
                <c:pt idx="129">
                  <c:v>13.46</c:v>
                </c:pt>
                <c:pt idx="130">
                  <c:v>13.97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5E-4328-9DBC-C16B31C04F05}"/>
            </c:ext>
          </c:extLst>
        </c:ser>
        <c:ser>
          <c:idx val="3"/>
          <c:order val="3"/>
          <c:tx>
            <c:v>Fcst Canada</c:v>
          </c:tx>
          <c:spPr>
            <a:ln w="38100">
              <a:solidFill>
                <a:srgbClr val="22391F"/>
              </a:solidFill>
              <a:prstDash val="sysDash"/>
            </a:ln>
          </c:spPr>
          <c:marker>
            <c:symbol val="none"/>
          </c:marker>
          <c:cat>
            <c:numRef>
              <c:f>Data!$B$44:$B$179</c:f>
              <c:numCache>
                <c:formatCode>mmm\-yy</c:formatCode>
                <c:ptCount val="136"/>
                <c:pt idx="0">
                  <c:v>32963</c:v>
                </c:pt>
                <c:pt idx="1">
                  <c:v>33054</c:v>
                </c:pt>
                <c:pt idx="2">
                  <c:v>33146</c:v>
                </c:pt>
                <c:pt idx="3">
                  <c:v>33238</c:v>
                </c:pt>
                <c:pt idx="4">
                  <c:v>33328</c:v>
                </c:pt>
                <c:pt idx="5">
                  <c:v>33419</c:v>
                </c:pt>
                <c:pt idx="6">
                  <c:v>33511</c:v>
                </c:pt>
                <c:pt idx="7">
                  <c:v>33603</c:v>
                </c:pt>
                <c:pt idx="8">
                  <c:v>33694</c:v>
                </c:pt>
                <c:pt idx="9">
                  <c:v>33785</c:v>
                </c:pt>
                <c:pt idx="10">
                  <c:v>33877</c:v>
                </c:pt>
                <c:pt idx="11">
                  <c:v>33969</c:v>
                </c:pt>
                <c:pt idx="12">
                  <c:v>34059</c:v>
                </c:pt>
                <c:pt idx="13">
                  <c:v>34150</c:v>
                </c:pt>
                <c:pt idx="14">
                  <c:v>34242</c:v>
                </c:pt>
                <c:pt idx="15">
                  <c:v>34334</c:v>
                </c:pt>
                <c:pt idx="16">
                  <c:v>34424</c:v>
                </c:pt>
                <c:pt idx="17">
                  <c:v>34515</c:v>
                </c:pt>
                <c:pt idx="18">
                  <c:v>34607</c:v>
                </c:pt>
                <c:pt idx="19">
                  <c:v>34699</c:v>
                </c:pt>
                <c:pt idx="20">
                  <c:v>34789</c:v>
                </c:pt>
                <c:pt idx="21">
                  <c:v>34880</c:v>
                </c:pt>
                <c:pt idx="22">
                  <c:v>34972</c:v>
                </c:pt>
                <c:pt idx="23">
                  <c:v>35064</c:v>
                </c:pt>
                <c:pt idx="24">
                  <c:v>35155</c:v>
                </c:pt>
                <c:pt idx="25">
                  <c:v>35246</c:v>
                </c:pt>
                <c:pt idx="26">
                  <c:v>35338</c:v>
                </c:pt>
                <c:pt idx="27">
                  <c:v>35430</c:v>
                </c:pt>
                <c:pt idx="28">
                  <c:v>35520</c:v>
                </c:pt>
                <c:pt idx="29">
                  <c:v>35611</c:v>
                </c:pt>
                <c:pt idx="30">
                  <c:v>35703</c:v>
                </c:pt>
                <c:pt idx="31">
                  <c:v>35795</c:v>
                </c:pt>
                <c:pt idx="32">
                  <c:v>35885</c:v>
                </c:pt>
                <c:pt idx="33">
                  <c:v>35976</c:v>
                </c:pt>
                <c:pt idx="34">
                  <c:v>36068</c:v>
                </c:pt>
                <c:pt idx="35">
                  <c:v>36160</c:v>
                </c:pt>
                <c:pt idx="36">
                  <c:v>36250</c:v>
                </c:pt>
                <c:pt idx="37">
                  <c:v>36341</c:v>
                </c:pt>
                <c:pt idx="38">
                  <c:v>36433</c:v>
                </c:pt>
                <c:pt idx="39">
                  <c:v>36525</c:v>
                </c:pt>
                <c:pt idx="40">
                  <c:v>36616</c:v>
                </c:pt>
                <c:pt idx="41">
                  <c:v>36707</c:v>
                </c:pt>
                <c:pt idx="42">
                  <c:v>36799</c:v>
                </c:pt>
                <c:pt idx="43">
                  <c:v>36891</c:v>
                </c:pt>
                <c:pt idx="44">
                  <c:v>36981</c:v>
                </c:pt>
                <c:pt idx="45">
                  <c:v>37072</c:v>
                </c:pt>
                <c:pt idx="46">
                  <c:v>37164</c:v>
                </c:pt>
                <c:pt idx="47">
                  <c:v>37256</c:v>
                </c:pt>
                <c:pt idx="48">
                  <c:v>37346</c:v>
                </c:pt>
                <c:pt idx="49">
                  <c:v>37437</c:v>
                </c:pt>
                <c:pt idx="50">
                  <c:v>37529</c:v>
                </c:pt>
                <c:pt idx="51">
                  <c:v>37621</c:v>
                </c:pt>
                <c:pt idx="52">
                  <c:v>37711</c:v>
                </c:pt>
                <c:pt idx="53">
                  <c:v>37802</c:v>
                </c:pt>
                <c:pt idx="54">
                  <c:v>37894</c:v>
                </c:pt>
                <c:pt idx="55">
                  <c:v>37986</c:v>
                </c:pt>
                <c:pt idx="56">
                  <c:v>38077</c:v>
                </c:pt>
                <c:pt idx="57">
                  <c:v>38168</c:v>
                </c:pt>
                <c:pt idx="58">
                  <c:v>38260</c:v>
                </c:pt>
                <c:pt idx="59">
                  <c:v>38352</c:v>
                </c:pt>
                <c:pt idx="60">
                  <c:v>38442</c:v>
                </c:pt>
                <c:pt idx="61">
                  <c:v>38533</c:v>
                </c:pt>
                <c:pt idx="62">
                  <c:v>38625</c:v>
                </c:pt>
                <c:pt idx="63">
                  <c:v>38717</c:v>
                </c:pt>
                <c:pt idx="64">
                  <c:v>38807</c:v>
                </c:pt>
                <c:pt idx="65">
                  <c:v>38898</c:v>
                </c:pt>
                <c:pt idx="66">
                  <c:v>38990</c:v>
                </c:pt>
                <c:pt idx="67">
                  <c:v>39082</c:v>
                </c:pt>
                <c:pt idx="68">
                  <c:v>39172</c:v>
                </c:pt>
                <c:pt idx="69">
                  <c:v>39263</c:v>
                </c:pt>
                <c:pt idx="70">
                  <c:v>39355</c:v>
                </c:pt>
                <c:pt idx="71">
                  <c:v>39447</c:v>
                </c:pt>
                <c:pt idx="72">
                  <c:v>39538</c:v>
                </c:pt>
                <c:pt idx="73">
                  <c:v>39629</c:v>
                </c:pt>
                <c:pt idx="74">
                  <c:v>39721</c:v>
                </c:pt>
                <c:pt idx="75">
                  <c:v>39813</c:v>
                </c:pt>
                <c:pt idx="76">
                  <c:v>39903</c:v>
                </c:pt>
                <c:pt idx="77">
                  <c:v>39994</c:v>
                </c:pt>
                <c:pt idx="78">
                  <c:v>40086</c:v>
                </c:pt>
                <c:pt idx="79">
                  <c:v>40178</c:v>
                </c:pt>
                <c:pt idx="80">
                  <c:v>40268</c:v>
                </c:pt>
                <c:pt idx="81">
                  <c:v>40359</c:v>
                </c:pt>
                <c:pt idx="82">
                  <c:v>40451</c:v>
                </c:pt>
                <c:pt idx="83">
                  <c:v>40543</c:v>
                </c:pt>
                <c:pt idx="84">
                  <c:v>40633</c:v>
                </c:pt>
                <c:pt idx="85">
                  <c:v>40724</c:v>
                </c:pt>
                <c:pt idx="86">
                  <c:v>40816</c:v>
                </c:pt>
                <c:pt idx="87">
                  <c:v>40908</c:v>
                </c:pt>
                <c:pt idx="88">
                  <c:v>40999</c:v>
                </c:pt>
                <c:pt idx="89">
                  <c:v>41090</c:v>
                </c:pt>
                <c:pt idx="90">
                  <c:v>41182</c:v>
                </c:pt>
                <c:pt idx="91">
                  <c:v>41274</c:v>
                </c:pt>
                <c:pt idx="92">
                  <c:v>41364</c:v>
                </c:pt>
                <c:pt idx="93">
                  <c:v>41455</c:v>
                </c:pt>
                <c:pt idx="94">
                  <c:v>41547</c:v>
                </c:pt>
                <c:pt idx="95">
                  <c:v>41639</c:v>
                </c:pt>
                <c:pt idx="96">
                  <c:v>41729</c:v>
                </c:pt>
                <c:pt idx="97">
                  <c:v>41820</c:v>
                </c:pt>
                <c:pt idx="98">
                  <c:v>41912</c:v>
                </c:pt>
                <c:pt idx="99">
                  <c:v>42004</c:v>
                </c:pt>
                <c:pt idx="100">
                  <c:v>42094</c:v>
                </c:pt>
                <c:pt idx="101">
                  <c:v>42185</c:v>
                </c:pt>
                <c:pt idx="102">
                  <c:v>42277</c:v>
                </c:pt>
                <c:pt idx="103">
                  <c:v>42369</c:v>
                </c:pt>
                <c:pt idx="104">
                  <c:v>42460</c:v>
                </c:pt>
                <c:pt idx="105">
                  <c:v>42551</c:v>
                </c:pt>
                <c:pt idx="106">
                  <c:v>42643</c:v>
                </c:pt>
                <c:pt idx="107">
                  <c:v>42735</c:v>
                </c:pt>
                <c:pt idx="108">
                  <c:v>42825</c:v>
                </c:pt>
                <c:pt idx="109">
                  <c:v>42916</c:v>
                </c:pt>
                <c:pt idx="110">
                  <c:v>43008</c:v>
                </c:pt>
                <c:pt idx="111">
                  <c:v>43100</c:v>
                </c:pt>
                <c:pt idx="112">
                  <c:v>43190</c:v>
                </c:pt>
                <c:pt idx="113">
                  <c:v>43281</c:v>
                </c:pt>
                <c:pt idx="114">
                  <c:v>43373</c:v>
                </c:pt>
                <c:pt idx="115">
                  <c:v>43465</c:v>
                </c:pt>
                <c:pt idx="116">
                  <c:v>43555</c:v>
                </c:pt>
                <c:pt idx="117">
                  <c:v>43646</c:v>
                </c:pt>
                <c:pt idx="118">
                  <c:v>43738</c:v>
                </c:pt>
                <c:pt idx="119">
                  <c:v>43830</c:v>
                </c:pt>
                <c:pt idx="120">
                  <c:v>43921</c:v>
                </c:pt>
                <c:pt idx="121">
                  <c:v>44012</c:v>
                </c:pt>
                <c:pt idx="122">
                  <c:v>44104</c:v>
                </c:pt>
                <c:pt idx="123">
                  <c:v>44196</c:v>
                </c:pt>
                <c:pt idx="124">
                  <c:v>44286</c:v>
                </c:pt>
                <c:pt idx="125">
                  <c:v>44377</c:v>
                </c:pt>
                <c:pt idx="126">
                  <c:v>44469</c:v>
                </c:pt>
                <c:pt idx="127">
                  <c:v>44561</c:v>
                </c:pt>
                <c:pt idx="128">
                  <c:v>44651</c:v>
                </c:pt>
                <c:pt idx="129">
                  <c:v>44742</c:v>
                </c:pt>
                <c:pt idx="130">
                  <c:v>44834</c:v>
                </c:pt>
                <c:pt idx="131">
                  <c:v>44926</c:v>
                </c:pt>
                <c:pt idx="132">
                  <c:v>45016</c:v>
                </c:pt>
                <c:pt idx="133">
                  <c:v>45107</c:v>
                </c:pt>
                <c:pt idx="134">
                  <c:v>45199</c:v>
                </c:pt>
                <c:pt idx="135">
                  <c:v>45291</c:v>
                </c:pt>
              </c:numCache>
            </c:numRef>
          </c:cat>
          <c:val>
            <c:numRef>
              <c:f>Data!$P$44:$P$179</c:f>
              <c:numCache>
                <c:formatCode>0.000</c:formatCode>
                <c:ptCount val="136"/>
                <c:pt idx="0">
                  <c:v>12.19</c:v>
                </c:pt>
                <c:pt idx="1">
                  <c:v>12.68</c:v>
                </c:pt>
                <c:pt idx="2">
                  <c:v>12.47</c:v>
                </c:pt>
                <c:pt idx="3">
                  <c:v>12.29</c:v>
                </c:pt>
                <c:pt idx="4">
                  <c:v>12.19</c:v>
                </c:pt>
                <c:pt idx="5">
                  <c:v>12.13</c:v>
                </c:pt>
                <c:pt idx="6">
                  <c:v>11.95</c:v>
                </c:pt>
                <c:pt idx="7">
                  <c:v>11.83</c:v>
                </c:pt>
                <c:pt idx="8">
                  <c:v>11.79</c:v>
                </c:pt>
                <c:pt idx="9">
                  <c:v>11.57</c:v>
                </c:pt>
                <c:pt idx="10">
                  <c:v>11.2</c:v>
                </c:pt>
                <c:pt idx="11">
                  <c:v>11.57</c:v>
                </c:pt>
                <c:pt idx="12">
                  <c:v>11.22</c:v>
                </c:pt>
                <c:pt idx="13">
                  <c:v>10.69</c:v>
                </c:pt>
                <c:pt idx="14">
                  <c:v>10.99</c:v>
                </c:pt>
                <c:pt idx="15">
                  <c:v>11.12</c:v>
                </c:pt>
                <c:pt idx="16">
                  <c:v>11.12</c:v>
                </c:pt>
                <c:pt idx="17">
                  <c:v>11.11</c:v>
                </c:pt>
                <c:pt idx="18">
                  <c:v>11.37</c:v>
                </c:pt>
                <c:pt idx="19">
                  <c:v>11.46</c:v>
                </c:pt>
                <c:pt idx="20">
                  <c:v>11.94</c:v>
                </c:pt>
                <c:pt idx="21">
                  <c:v>11.88</c:v>
                </c:pt>
                <c:pt idx="22">
                  <c:v>11.91</c:v>
                </c:pt>
                <c:pt idx="23">
                  <c:v>11.9</c:v>
                </c:pt>
                <c:pt idx="24">
                  <c:v>11.9</c:v>
                </c:pt>
                <c:pt idx="25">
                  <c:v>11.97</c:v>
                </c:pt>
                <c:pt idx="26">
                  <c:v>12.03</c:v>
                </c:pt>
                <c:pt idx="27">
                  <c:v>11.9</c:v>
                </c:pt>
                <c:pt idx="28">
                  <c:v>11.9</c:v>
                </c:pt>
                <c:pt idx="29">
                  <c:v>11.94</c:v>
                </c:pt>
                <c:pt idx="30">
                  <c:v>11.78</c:v>
                </c:pt>
                <c:pt idx="31">
                  <c:v>11.92</c:v>
                </c:pt>
                <c:pt idx="32">
                  <c:v>12.22</c:v>
                </c:pt>
                <c:pt idx="33">
                  <c:v>12.33</c:v>
                </c:pt>
                <c:pt idx="34">
                  <c:v>12.38</c:v>
                </c:pt>
                <c:pt idx="35">
                  <c:v>12.33</c:v>
                </c:pt>
                <c:pt idx="36">
                  <c:v>12.31</c:v>
                </c:pt>
                <c:pt idx="37">
                  <c:v>12.07</c:v>
                </c:pt>
                <c:pt idx="38">
                  <c:v>12.01</c:v>
                </c:pt>
                <c:pt idx="39">
                  <c:v>12.12</c:v>
                </c:pt>
                <c:pt idx="40">
                  <c:v>12.23</c:v>
                </c:pt>
                <c:pt idx="41">
                  <c:v>12.35</c:v>
                </c:pt>
                <c:pt idx="42">
                  <c:v>12.32</c:v>
                </c:pt>
                <c:pt idx="43">
                  <c:v>12.33</c:v>
                </c:pt>
                <c:pt idx="44">
                  <c:v>12.06</c:v>
                </c:pt>
                <c:pt idx="45">
                  <c:v>12.28</c:v>
                </c:pt>
                <c:pt idx="46">
                  <c:v>11.99</c:v>
                </c:pt>
                <c:pt idx="47">
                  <c:v>11.79</c:v>
                </c:pt>
                <c:pt idx="48">
                  <c:v>11.71</c:v>
                </c:pt>
                <c:pt idx="49">
                  <c:v>11.81</c:v>
                </c:pt>
                <c:pt idx="50">
                  <c:v>11.89</c:v>
                </c:pt>
                <c:pt idx="51">
                  <c:v>11.97</c:v>
                </c:pt>
                <c:pt idx="52">
                  <c:v>12.05</c:v>
                </c:pt>
                <c:pt idx="53">
                  <c:v>12.34</c:v>
                </c:pt>
                <c:pt idx="54">
                  <c:v>12.45</c:v>
                </c:pt>
                <c:pt idx="55">
                  <c:v>12.48</c:v>
                </c:pt>
                <c:pt idx="56">
                  <c:v>12.47</c:v>
                </c:pt>
                <c:pt idx="57">
                  <c:v>12.36</c:v>
                </c:pt>
                <c:pt idx="58">
                  <c:v>12.41</c:v>
                </c:pt>
                <c:pt idx="59">
                  <c:v>12.67</c:v>
                </c:pt>
                <c:pt idx="60">
                  <c:v>13.1</c:v>
                </c:pt>
                <c:pt idx="61">
                  <c:v>13.15</c:v>
                </c:pt>
                <c:pt idx="62">
                  <c:v>13.28</c:v>
                </c:pt>
                <c:pt idx="63">
                  <c:v>13.49</c:v>
                </c:pt>
                <c:pt idx="64">
                  <c:v>13.45</c:v>
                </c:pt>
                <c:pt idx="65">
                  <c:v>13.9</c:v>
                </c:pt>
                <c:pt idx="66">
                  <c:v>13.96</c:v>
                </c:pt>
                <c:pt idx="67">
                  <c:v>14.04</c:v>
                </c:pt>
                <c:pt idx="68">
                  <c:v>14.15</c:v>
                </c:pt>
                <c:pt idx="69">
                  <c:v>14.53</c:v>
                </c:pt>
                <c:pt idx="70">
                  <c:v>14.88</c:v>
                </c:pt>
                <c:pt idx="71">
                  <c:v>15.01</c:v>
                </c:pt>
                <c:pt idx="72">
                  <c:v>14.79</c:v>
                </c:pt>
                <c:pt idx="73">
                  <c:v>14.66</c:v>
                </c:pt>
                <c:pt idx="74">
                  <c:v>14.49</c:v>
                </c:pt>
                <c:pt idx="75">
                  <c:v>14.39</c:v>
                </c:pt>
                <c:pt idx="76">
                  <c:v>14.2</c:v>
                </c:pt>
                <c:pt idx="77">
                  <c:v>14.1</c:v>
                </c:pt>
                <c:pt idx="78">
                  <c:v>13.86</c:v>
                </c:pt>
                <c:pt idx="79">
                  <c:v>13.8</c:v>
                </c:pt>
                <c:pt idx="80">
                  <c:v>13.78</c:v>
                </c:pt>
                <c:pt idx="81">
                  <c:v>14.11</c:v>
                </c:pt>
                <c:pt idx="82">
                  <c:v>14.07</c:v>
                </c:pt>
                <c:pt idx="83">
                  <c:v>14.03</c:v>
                </c:pt>
                <c:pt idx="84">
                  <c:v>14.08</c:v>
                </c:pt>
                <c:pt idx="85">
                  <c:v>14.18</c:v>
                </c:pt>
                <c:pt idx="86">
                  <c:v>14.13</c:v>
                </c:pt>
                <c:pt idx="87">
                  <c:v>14.01</c:v>
                </c:pt>
                <c:pt idx="88">
                  <c:v>13.93</c:v>
                </c:pt>
                <c:pt idx="89">
                  <c:v>14.01</c:v>
                </c:pt>
                <c:pt idx="90">
                  <c:v>13.96</c:v>
                </c:pt>
                <c:pt idx="91">
                  <c:v>13.94</c:v>
                </c:pt>
                <c:pt idx="92">
                  <c:v>13.77</c:v>
                </c:pt>
                <c:pt idx="93">
                  <c:v>13.83</c:v>
                </c:pt>
                <c:pt idx="94">
                  <c:v>13.88</c:v>
                </c:pt>
                <c:pt idx="95">
                  <c:v>13.82</c:v>
                </c:pt>
                <c:pt idx="96">
                  <c:v>13.87</c:v>
                </c:pt>
                <c:pt idx="97">
                  <c:v>13.88</c:v>
                </c:pt>
                <c:pt idx="98">
                  <c:v>13.9</c:v>
                </c:pt>
                <c:pt idx="99">
                  <c:v>14.09</c:v>
                </c:pt>
                <c:pt idx="100">
                  <c:v>14</c:v>
                </c:pt>
                <c:pt idx="101">
                  <c:v>13.91</c:v>
                </c:pt>
                <c:pt idx="102">
                  <c:v>13.81</c:v>
                </c:pt>
                <c:pt idx="103">
                  <c:v>13.78</c:v>
                </c:pt>
                <c:pt idx="104">
                  <c:v>14.17</c:v>
                </c:pt>
                <c:pt idx="105">
                  <c:v>14.17</c:v>
                </c:pt>
                <c:pt idx="106">
                  <c:v>14.12</c:v>
                </c:pt>
                <c:pt idx="107">
                  <c:v>14.08</c:v>
                </c:pt>
                <c:pt idx="108">
                  <c:v>14.27</c:v>
                </c:pt>
                <c:pt idx="109">
                  <c:v>14.28</c:v>
                </c:pt>
                <c:pt idx="110">
                  <c:v>14.23</c:v>
                </c:pt>
                <c:pt idx="111">
                  <c:v>14.32</c:v>
                </c:pt>
                <c:pt idx="112">
                  <c:v>14.54</c:v>
                </c:pt>
                <c:pt idx="113">
                  <c:v>14.74</c:v>
                </c:pt>
                <c:pt idx="114">
                  <c:v>14.86</c:v>
                </c:pt>
                <c:pt idx="115">
                  <c:v>14.82</c:v>
                </c:pt>
                <c:pt idx="116">
                  <c:v>14.95</c:v>
                </c:pt>
                <c:pt idx="117">
                  <c:v>14.9</c:v>
                </c:pt>
                <c:pt idx="118">
                  <c:v>14.96</c:v>
                </c:pt>
                <c:pt idx="119">
                  <c:v>14.86</c:v>
                </c:pt>
                <c:pt idx="120">
                  <c:v>14.48</c:v>
                </c:pt>
                <c:pt idx="121">
                  <c:v>12.51</c:v>
                </c:pt>
                <c:pt idx="122">
                  <c:v>13.53</c:v>
                </c:pt>
                <c:pt idx="123">
                  <c:v>13.98</c:v>
                </c:pt>
                <c:pt idx="124">
                  <c:v>13.53</c:v>
                </c:pt>
                <c:pt idx="125">
                  <c:v>13.5</c:v>
                </c:pt>
                <c:pt idx="126">
                  <c:v>13.52</c:v>
                </c:pt>
                <c:pt idx="127">
                  <c:v>13.72</c:v>
                </c:pt>
                <c:pt idx="128">
                  <c:v>13.32</c:v>
                </c:pt>
                <c:pt idx="129">
                  <c:v>13.46</c:v>
                </c:pt>
                <c:pt idx="130">
                  <c:v>13.97</c:v>
                </c:pt>
                <c:pt idx="131">
                  <c:v>14.279664084075488</c:v>
                </c:pt>
                <c:pt idx="132">
                  <c:v>14.730531642674002</c:v>
                </c:pt>
                <c:pt idx="133">
                  <c:v>15.178515725394584</c:v>
                </c:pt>
                <c:pt idx="134">
                  <c:v>15.619961073772275</c:v>
                </c:pt>
                <c:pt idx="135">
                  <c:v>15.966398394825937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5E-4328-9DBC-C16B31C0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811840"/>
        <c:axId val="779817728"/>
      </c:lineChart>
      <c:catAx>
        <c:axId val="77981184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79817728"/>
        <c:crosses val="autoZero"/>
        <c:auto val="0"/>
        <c:lblAlgn val="ctr"/>
        <c:lblOffset val="100"/>
        <c:tickLblSkip val="15"/>
        <c:noMultiLvlLbl val="1"/>
      </c:catAx>
      <c:valAx>
        <c:axId val="779817728"/>
        <c:scaling>
          <c:orientation val="minMax"/>
          <c:min val="8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79811840"/>
        <c:crosses val="autoZero"/>
        <c:crossBetween val="between"/>
      </c:valAx>
      <c:spPr>
        <a:noFill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898966956053571"/>
          <c:y val="9.0188558810371453E-2"/>
          <c:w val="0.38441988020728179"/>
          <c:h val="0.1220907341440611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65994787068384E-2"/>
          <c:y val="0.10656751459939459"/>
          <c:w val="0.94175339082869614"/>
          <c:h val="0.72806057828410886"/>
        </c:manualLayout>
      </c:layout>
      <c:barChart>
        <c:barDir val="col"/>
        <c:grouping val="clustered"/>
        <c:varyColors val="0"/>
        <c:ser>
          <c:idx val="1"/>
          <c:order val="0"/>
          <c:tx>
            <c:v>Nominal</c:v>
          </c:tx>
          <c:spPr>
            <a:solidFill>
              <a:srgbClr val="00B624"/>
            </a:solidFill>
            <a:ln>
              <a:noFill/>
              <a:prstDash val="sysDot"/>
            </a:ln>
          </c:spPr>
          <c:invertIfNegative val="0"/>
          <c:cat>
            <c:numRef>
              <c:f>Monthly_adjusted!$C$41:$C$59</c:f>
              <c:numCache>
                <c:formatCode>mmm\-yy</c:formatCode>
                <c:ptCount val="19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  <c:pt idx="18">
                  <c:v>44896</c:v>
                </c:pt>
              </c:numCache>
            </c:numRef>
          </c:cat>
          <c:val>
            <c:numRef>
              <c:f>Monthly_adjusted!$AE$41:$AE$59</c:f>
              <c:numCache>
                <c:formatCode>0.0</c:formatCode>
                <c:ptCount val="19"/>
                <c:pt idx="0">
                  <c:v>5.9371046073057654</c:v>
                </c:pt>
                <c:pt idx="1">
                  <c:v>5.0077982840165625</c:v>
                </c:pt>
                <c:pt idx="2">
                  <c:v>-7.7800895097113187E-2</c:v>
                </c:pt>
                <c:pt idx="3">
                  <c:v>1.1586888618912994</c:v>
                </c:pt>
                <c:pt idx="4">
                  <c:v>2.4109936980060365</c:v>
                </c:pt>
                <c:pt idx="5">
                  <c:v>5.2213700953806841</c:v>
                </c:pt>
                <c:pt idx="6">
                  <c:v>-3.7827374931884927</c:v>
                </c:pt>
                <c:pt idx="7">
                  <c:v>-5.4785066625928636E-2</c:v>
                </c:pt>
                <c:pt idx="8">
                  <c:v>4.9767859568053296</c:v>
                </c:pt>
                <c:pt idx="9">
                  <c:v>0.54896585241610563</c:v>
                </c:pt>
                <c:pt idx="10">
                  <c:v>0.84330077976719764</c:v>
                </c:pt>
                <c:pt idx="11">
                  <c:v>0.69038809263470835</c:v>
                </c:pt>
                <c:pt idx="12">
                  <c:v>-0.25391761822867176</c:v>
                </c:pt>
                <c:pt idx="13">
                  <c:v>-0.53716956944890315</c:v>
                </c:pt>
                <c:pt idx="14">
                  <c:v>-0.27167041394263736</c:v>
                </c:pt>
                <c:pt idx="15">
                  <c:v>1.0261990613910088</c:v>
                </c:pt>
                <c:pt idx="16">
                  <c:v>1.2262330198786087</c:v>
                </c:pt>
                <c:pt idx="17">
                  <c:v>-0.82412829151508049</c:v>
                </c:pt>
                <c:pt idx="18">
                  <c:v>2.191351542118225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9-4237-B2F0-558E3F8C535C}"/>
            </c:ext>
          </c:extLst>
        </c:ser>
        <c:ser>
          <c:idx val="0"/>
          <c:order val="1"/>
          <c:tx>
            <c:v>Inflation-adjusted</c:v>
          </c:tx>
          <c:spPr>
            <a:solidFill>
              <a:srgbClr val="163D22"/>
            </a:solidFill>
            <a:ln>
              <a:noFill/>
            </a:ln>
          </c:spPr>
          <c:invertIfNegative val="0"/>
          <c:cat>
            <c:numRef>
              <c:f>Monthly_adjusted!$C$41:$C$59</c:f>
              <c:numCache>
                <c:formatCode>mmm\-yy</c:formatCode>
                <c:ptCount val="19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  <c:pt idx="18">
                  <c:v>44896</c:v>
                </c:pt>
              </c:numCache>
            </c:numRef>
          </c:cat>
          <c:val>
            <c:numRef>
              <c:f>Monthly_adjusted!$Q$41:$Q$59</c:f>
              <c:numCache>
                <c:formatCode>0.00</c:formatCode>
                <c:ptCount val="19"/>
                <c:pt idx="0">
                  <c:v>5.6918875075572473</c:v>
                </c:pt>
                <c:pt idx="1">
                  <c:v>3.6270317412399722</c:v>
                </c:pt>
                <c:pt idx="2">
                  <c:v>-0.87517872231283045</c:v>
                </c:pt>
                <c:pt idx="3">
                  <c:v>0.62558541905604059</c:v>
                </c:pt>
                <c:pt idx="4">
                  <c:v>1.8132079563753845</c:v>
                </c:pt>
                <c:pt idx="5">
                  <c:v>4.8342953324602034</c:v>
                </c:pt>
                <c:pt idx="6">
                  <c:v>-4.8162034100621032</c:v>
                </c:pt>
                <c:pt idx="7">
                  <c:v>0.92373110313097584</c:v>
                </c:pt>
                <c:pt idx="8">
                  <c:v>1.0034411173342583</c:v>
                </c:pt>
                <c:pt idx="9">
                  <c:v>0.86512565121905638</c:v>
                </c:pt>
                <c:pt idx="10">
                  <c:v>0.40031959569797326</c:v>
                </c:pt>
                <c:pt idx="11">
                  <c:v>-0.75070806092626396</c:v>
                </c:pt>
                <c:pt idx="12">
                  <c:v>-0.77965905158657867</c:v>
                </c:pt>
                <c:pt idx="13">
                  <c:v>-0.74040225308752428</c:v>
                </c:pt>
                <c:pt idx="14">
                  <c:v>-0.27374328079793342</c:v>
                </c:pt>
                <c:pt idx="15">
                  <c:v>0.61421712443678889</c:v>
                </c:pt>
                <c:pt idx="16">
                  <c:v>0.79760068224070668</c:v>
                </c:pt>
                <c:pt idx="17">
                  <c:v>-1.0179544761532155</c:v>
                </c:pt>
                <c:pt idx="18">
                  <c:v>1.5743056515291398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59-4237-B2F0-558E3F8C5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200960"/>
        <c:axId val="164643968"/>
      </c:barChart>
      <c:dateAx>
        <c:axId val="162200960"/>
        <c:scaling>
          <c:orientation val="minMax"/>
          <c:min val="44621"/>
        </c:scaling>
        <c:delete val="0"/>
        <c:axPos val="b"/>
        <c:numFmt formatCode="mmm\ yy" sourceLinked="0"/>
        <c:majorTickMark val="none"/>
        <c:minorTickMark val="none"/>
        <c:tickLblPos val="low"/>
        <c:spPr>
          <a:noFill/>
          <a:ln>
            <a:solidFill>
              <a:srgbClr val="EDF5E0">
                <a:lumMod val="10000"/>
              </a:srgbClr>
            </a:solidFill>
          </a:ln>
        </c:spPr>
        <c:crossAx val="164643968"/>
        <c:crosses val="autoZero"/>
        <c:auto val="1"/>
        <c:lblOffset val="100"/>
        <c:baseTimeUnit val="months"/>
        <c:majorUnit val="1"/>
        <c:majorTimeUnit val="months"/>
      </c:dateAx>
      <c:valAx>
        <c:axId val="164643968"/>
        <c:scaling>
          <c:orientation val="minMax"/>
          <c:max val="3"/>
          <c:min val="-3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EDF5E0">
                <a:lumMod val="10000"/>
              </a:srgbClr>
            </a:solidFill>
          </a:ln>
        </c:spPr>
        <c:crossAx val="162200960"/>
        <c:crosses val="autoZero"/>
        <c:crossBetween val="between"/>
      </c:valAx>
      <c:spPr>
        <a:noFill/>
        <a:ln w="12700">
          <a:noFill/>
        </a:ln>
      </c:spPr>
    </c:plotArea>
    <c:legend>
      <c:legendPos val="r"/>
      <c:layout>
        <c:manualLayout>
          <c:xMode val="edge"/>
          <c:yMode val="edge"/>
          <c:x val="0.52470680947093173"/>
          <c:y val="0.15399620941062206"/>
          <c:w val="0.29870418266844317"/>
          <c:h val="0.1870757188209029"/>
        </c:manualLayout>
      </c:layout>
      <c:overlay val="0"/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275210104271769E-2"/>
          <c:y val="0.10234352409509929"/>
          <c:w val="0.91915952576125015"/>
          <c:h val="0.667069110613845"/>
        </c:manualLayout>
      </c:layout>
      <c:lineChart>
        <c:grouping val="standard"/>
        <c:varyColors val="0"/>
        <c:ser>
          <c:idx val="0"/>
          <c:order val="0"/>
          <c:tx>
            <c:v>Canadian Vehicle Sales</c:v>
          </c:tx>
          <c:spPr>
            <a:ln w="41275">
              <a:solidFill>
                <a:srgbClr val="00B624"/>
              </a:solidFill>
            </a:ln>
            <a:effectLst/>
          </c:spPr>
          <c:marker>
            <c:symbol val="none"/>
          </c:marker>
          <c:cat>
            <c:numRef>
              <c:f>Sheet1!$D$25:$D$49</c:f>
              <c:numCache>
                <c:formatCode>mmm\-yy</c:formatCode>
                <c:ptCount val="25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</c:numCache>
            </c:numRef>
          </c:cat>
          <c:val>
            <c:numRef>
              <c:f>Sheet1!$E$25:$E$49</c:f>
              <c:numCache>
                <c:formatCode>General</c:formatCode>
                <c:ptCount val="25"/>
                <c:pt idx="0">
                  <c:v>1.6195521887375801</c:v>
                </c:pt>
                <c:pt idx="1">
                  <c:v>1.82394265059619</c:v>
                </c:pt>
                <c:pt idx="2">
                  <c:v>1.9047346502867499</c:v>
                </c:pt>
                <c:pt idx="3">
                  <c:v>1.8487964561705201</c:v>
                </c:pt>
                <c:pt idx="4">
                  <c:v>1.6981724242152199</c:v>
                </c:pt>
                <c:pt idx="5">
                  <c:v>1.7510530845930299</c:v>
                </c:pt>
                <c:pt idx="6">
                  <c:v>1.7327364579734499</c:v>
                </c:pt>
                <c:pt idx="7">
                  <c:v>1.5418396095242701</c:v>
                </c:pt>
                <c:pt idx="8">
                  <c:v>1.5366279043794802</c:v>
                </c:pt>
                <c:pt idx="9">
                  <c:v>1.5054286952482001</c:v>
                </c:pt>
                <c:pt idx="10">
                  <c:v>1.51011864626036</c:v>
                </c:pt>
                <c:pt idx="11">
                  <c:v>1.6031679588522398</c:v>
                </c:pt>
                <c:pt idx="12">
                  <c:v>1.59521024218928</c:v>
                </c:pt>
                <c:pt idx="13">
                  <c:v>1.5755827053453602</c:v>
                </c:pt>
                <c:pt idx="14">
                  <c:v>1.52928020500095</c:v>
                </c:pt>
                <c:pt idx="15">
                  <c:v>1.55806990776332</c:v>
                </c:pt>
                <c:pt idx="16">
                  <c:v>1.5501088322724299</c:v>
                </c:pt>
                <c:pt idx="17">
                  <c:v>1.4873684253508099</c:v>
                </c:pt>
                <c:pt idx="18">
                  <c:v>1.4099008715772101</c:v>
                </c:pt>
                <c:pt idx="19">
                  <c:v>1.33389062106686</c:v>
                </c:pt>
                <c:pt idx="20">
                  <c:v>1.402769783353</c:v>
                </c:pt>
                <c:pt idx="21">
                  <c:v>1.4089054041717399</c:v>
                </c:pt>
                <c:pt idx="22">
                  <c:v>1.53098455517538</c:v>
                </c:pt>
                <c:pt idx="23">
                  <c:v>1.5990639087091501</c:v>
                </c:pt>
                <c:pt idx="24">
                  <c:v>1.71486225726701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C-41FF-9972-547F2C161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12608"/>
        <c:axId val="55414144"/>
      </c:lineChart>
      <c:dateAx>
        <c:axId val="554126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4144"/>
        <c:crosses val="autoZero"/>
        <c:auto val="1"/>
        <c:lblOffset val="100"/>
        <c:baseTimeUnit val="months"/>
        <c:majorUnit val="3"/>
        <c:majorTimeUnit val="months"/>
      </c:dateAx>
      <c:valAx>
        <c:axId val="55414144"/>
        <c:scaling>
          <c:orientation val="minMax"/>
          <c:min val="1.2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12700">
            <a:solidFill>
              <a:srgbClr val="163D2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554126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843270508542"/>
          <c:y val="0.12286063278871981"/>
          <c:w val="0.93206625914707353"/>
          <c:h val="0.63277713595411134"/>
        </c:manualLayout>
      </c:layout>
      <c:barChart>
        <c:barDir val="col"/>
        <c:grouping val="clustered"/>
        <c:varyColors val="0"/>
        <c:ser>
          <c:idx val="1"/>
          <c:order val="0"/>
          <c:tx>
            <c:v>Monthly Sales (non-seasonally adjusted)</c:v>
          </c:tx>
          <c:spPr>
            <a:solidFill>
              <a:srgbClr val="00B050"/>
            </a:solidFill>
          </c:spPr>
          <c:invertIfNegative val="0"/>
          <c:cat>
            <c:numRef>
              <c:f>Sheet1!$R$1:$R$14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Sheet1!$S$1:$S$14</c:f>
              <c:numCache>
                <c:formatCode>General</c:formatCode>
                <c:ptCount val="14"/>
                <c:pt idx="0">
                  <c:v>83512</c:v>
                </c:pt>
                <c:pt idx="1">
                  <c:v>86320</c:v>
                </c:pt>
                <c:pt idx="2">
                  <c:v>100448</c:v>
                </c:pt>
                <c:pt idx="3">
                  <c:v>97872</c:v>
                </c:pt>
                <c:pt idx="4">
                  <c:v>97624</c:v>
                </c:pt>
                <c:pt idx="5">
                  <c:v>101597</c:v>
                </c:pt>
                <c:pt idx="6">
                  <c:v>110686</c:v>
                </c:pt>
                <c:pt idx="7">
                  <c:v>112996</c:v>
                </c:pt>
                <c:pt idx="8">
                  <c:v>120179</c:v>
                </c:pt>
                <c:pt idx="9">
                  <c:v>112178</c:v>
                </c:pt>
                <c:pt idx="10">
                  <c:v>113350</c:v>
                </c:pt>
                <c:pt idx="11">
                  <c:v>92655</c:v>
                </c:pt>
                <c:pt idx="12">
                  <c:v>95850</c:v>
                </c:pt>
                <c:pt idx="13">
                  <c:v>105872.478524085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2-4254-B753-CD84B806A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1920"/>
        <c:axId val="54803456"/>
      </c:barChart>
      <c:lineChart>
        <c:grouping val="standard"/>
        <c:varyColors val="0"/>
        <c:ser>
          <c:idx val="0"/>
          <c:order val="1"/>
          <c:tx>
            <c:v>January Historical Average (2010-2019)</c:v>
          </c:tx>
          <c:spPr>
            <a:ln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val>
            <c:numRef>
              <c:f>Sheet1!$T$1:$T$14</c:f>
              <c:numCache>
                <c:formatCode>General</c:formatCode>
                <c:ptCount val="14"/>
                <c:pt idx="0">
                  <c:v>102341.2</c:v>
                </c:pt>
                <c:pt idx="1">
                  <c:v>102341.2</c:v>
                </c:pt>
                <c:pt idx="2">
                  <c:v>102341.2</c:v>
                </c:pt>
                <c:pt idx="3">
                  <c:v>102341.2</c:v>
                </c:pt>
                <c:pt idx="4">
                  <c:v>102341.2</c:v>
                </c:pt>
                <c:pt idx="5">
                  <c:v>102341.2</c:v>
                </c:pt>
                <c:pt idx="6">
                  <c:v>102341.2</c:v>
                </c:pt>
                <c:pt idx="7">
                  <c:v>102341.2</c:v>
                </c:pt>
                <c:pt idx="8">
                  <c:v>102341.2</c:v>
                </c:pt>
                <c:pt idx="9">
                  <c:v>102341.2</c:v>
                </c:pt>
                <c:pt idx="10">
                  <c:v>102341.2</c:v>
                </c:pt>
                <c:pt idx="11">
                  <c:v>102341.2</c:v>
                </c:pt>
                <c:pt idx="12">
                  <c:v>102341.2</c:v>
                </c:pt>
                <c:pt idx="13">
                  <c:v>102341.2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F2-4254-B753-CD84B806A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01920"/>
        <c:axId val="54803456"/>
      </c:lineChart>
      <c:catAx>
        <c:axId val="548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3456"/>
        <c:crosses val="autoZero"/>
        <c:auto val="1"/>
        <c:lblAlgn val="ctr"/>
        <c:lblOffset val="100"/>
        <c:noMultiLvlLbl val="0"/>
      </c:catAx>
      <c:valAx>
        <c:axId val="54803456"/>
        <c:scaling>
          <c:orientation val="minMax"/>
          <c:min val="7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007026267310862E-2"/>
          <c:y val="0.12015888657390555"/>
          <c:w val="0.8003996897759611"/>
          <c:h val="0.10470294136811524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173005500746048E-2"/>
          <c:y val="0.12464731051199204"/>
          <c:w val="0.93206625914707353"/>
          <c:h val="0.73201273690217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624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D1-481A-AC33-6B8406AB45A5}"/>
              </c:ext>
            </c:extLst>
          </c:dPt>
          <c:dPt>
            <c:idx val="4"/>
            <c:invertIfNegative val="0"/>
            <c:bubble3D val="0"/>
            <c:spPr>
              <a:pattFill prst="pct50">
                <a:fgClr>
                  <a:srgbClr val="00B624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28D1-481A-AC33-6B8406AB45A5}"/>
              </c:ext>
            </c:extLst>
          </c:dPt>
          <c:dPt>
            <c:idx val="5"/>
            <c:invertIfNegative val="0"/>
            <c:bubble3D val="0"/>
            <c:spPr>
              <a:pattFill prst="pct50">
                <a:fgClr>
                  <a:srgbClr val="00B624"/>
                </a:fgClr>
                <a:bgClr>
                  <a:sysClr val="window" lastClr="FFFFFF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28D1-481A-AC33-6B8406AB45A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Chart3_data!$C$3:$C$8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2023F</c:v>
                </c:pt>
                <c:pt idx="5">
                  <c:v>2024F</c:v>
                </c:pt>
              </c:strCache>
            </c:strRef>
          </c:cat>
          <c:val>
            <c:numRef>
              <c:f>Chart3_data!$D$3:$D$8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13.262394</c:v>
                </c:pt>
                <c:pt idx="2" formatCode="0">
                  <c:v>13.008529999999999</c:v>
                </c:pt>
                <c:pt idx="3" formatCode="0">
                  <c:v>14.2</c:v>
                </c:pt>
                <c:pt idx="4" formatCode="0">
                  <c:v>15.5</c:v>
                </c:pt>
                <c:pt idx="5" formatCode="0.0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D1-481A-AC33-6B8406AB4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801920"/>
        <c:axId val="54803456"/>
      </c:barChart>
      <c:lineChart>
        <c:grouping val="standard"/>
        <c:varyColors val="0"/>
        <c:ser>
          <c:idx val="1"/>
          <c:order val="1"/>
          <c:spPr>
            <a:ln>
              <a:solidFill>
                <a:srgbClr val="163D22"/>
              </a:solidFill>
            </a:ln>
          </c:spPr>
          <c:marker>
            <c:symbol val="none"/>
          </c:marker>
          <c:val>
            <c:numRef>
              <c:f>Chart3_data!$E$3:$E$8</c:f>
              <c:numCache>
                <c:formatCode>General</c:formatCode>
                <c:ptCount val="6"/>
                <c:pt idx="0">
                  <c:v>16.5</c:v>
                </c:pt>
                <c:pt idx="1">
                  <c:v>16.5</c:v>
                </c:pt>
                <c:pt idx="2">
                  <c:v>16.5</c:v>
                </c:pt>
                <c:pt idx="3">
                  <c:v>16.5</c:v>
                </c:pt>
                <c:pt idx="4">
                  <c:v>16.5</c:v>
                </c:pt>
                <c:pt idx="5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D1-481A-AC33-6B8406AB4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01920"/>
        <c:axId val="54803456"/>
      </c:lineChart>
      <c:catAx>
        <c:axId val="548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3456"/>
        <c:crosses val="autoZero"/>
        <c:auto val="1"/>
        <c:lblAlgn val="ctr"/>
        <c:lblOffset val="100"/>
        <c:noMultiLvlLbl val="0"/>
      </c:catAx>
      <c:valAx>
        <c:axId val="54803456"/>
        <c:scaling>
          <c:orientation val="minMax"/>
          <c:max val="18"/>
          <c:min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80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0.03871</cdr:x>
      <cdr:y>0.95449</cdr:y>
    </cdr:from>
    <cdr:to>
      <cdr:x>0.93356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4836407"/>
          <a:ext cx="10569073" cy="230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Source: Statistics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 Canada, 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TD Economics. Last observation: December 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2022.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0.03871</cdr:x>
      <cdr:y>0</cdr:y>
    </cdr:from>
    <cdr:to>
      <cdr:x>0.88169</cdr:x>
      <cdr:y>0.12896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199" y="0"/>
          <a:ext cx="9956411" cy="653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Canadian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Inflation, % Change</a:t>
          </a:r>
        </a:p>
        <a:p xmlns:a="http://schemas.openxmlformats.org/drawingml/2006/main">
          <a:pPr algn="l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0.06188</cdr:x>
      <cdr:y>0.02836</cdr:y>
    </cdr:from>
    <cdr:to>
      <cdr:x>0.77273</cdr:x>
      <cdr:y>0.08838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4943" y="143583"/>
          <a:ext cx="4766656" cy="30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Canadian Vehicle Sales, millions of units</a:t>
          </a:r>
        </a:p>
      </cdr:txBody>
    </cdr:sp>
  </cdr:relSizeAnchor>
  <cdr:relSizeAnchor xmlns:cdr="http://schemas.openxmlformats.org/drawingml/2006/chartDrawing">
    <cdr:from>
      <cdr:x>0.0676</cdr:x>
      <cdr:y>0.91758</cdr:y>
    </cdr:from>
    <cdr:to>
      <cdr:x>0.95435</cdr:x>
      <cdr:y>0.97212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6740" y="5768340"/>
          <a:ext cx="76962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Source: Statistics Canada, TD Economics.</a:t>
          </a:r>
        </a:p>
      </cdr:txBody>
    </cdr:sp>
  </cdr:relSizeAnchor>
  <cdr:relSizeAnchor xmlns:cdr="http://schemas.openxmlformats.org/drawingml/2006/chartDrawing">
    <cdr:from>
      <cdr:x>0.5253</cdr:x>
      <cdr:y>0.13369</cdr:y>
    </cdr:from>
    <cdr:to>
      <cdr:x>0.5253</cdr:x>
      <cdr:y>0.81858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6D61AF5C-D120-4613-B997-97F918707D8C}"/>
            </a:ext>
          </a:extLst>
        </cdr:cNvPr>
        <cdr:cNvCxnSpPr/>
      </cdr:nvCxnSpPr>
      <cdr:spPr>
        <a:xfrm xmlns:a="http://schemas.openxmlformats.org/drawingml/2006/main">
          <a:off x="4744020" y="657437"/>
          <a:ext cx="0" cy="336809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0.51842</cdr:x>
      <cdr:y>0.14649</cdr:y>
    </cdr:from>
    <cdr:to>
      <cdr:x>0.76136</cdr:x>
      <cdr:y>0.22568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76317" y="741661"/>
          <a:ext cx="1629082" cy="400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i="1" dirty="0"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0.06257</cdr:x>
      <cdr:y>0.00558</cdr:y>
    </cdr:from>
    <cdr:to>
      <cdr:x>0.72206</cdr:x>
      <cdr:y>0.07428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4243" y="27280"/>
          <a:ext cx="3733721" cy="335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Vehicle Sales,</a:t>
          </a:r>
          <a:r>
            <a:rPr lang="en-US" sz="1400" b="0" baseline="0" dirty="0">
              <a:latin typeface="Arial" panose="020B0604020202020204" pitchFamily="34" charset="0"/>
              <a:cs typeface="Arial" panose="020B0604020202020204" pitchFamily="34" charset="0"/>
            </a:rPr>
            <a:t> Index (2019 = 100)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0.07375</cdr:x>
      <cdr:y>0.93939</cdr:y>
    </cdr:from>
    <cdr:to>
      <cdr:x>0.90342</cdr:x>
      <cdr:y>0.98545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080" y="5905500"/>
          <a:ext cx="720090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Source: Ward's Automotive, Statistics Canada, TD Economics.</a:t>
          </a:r>
        </a:p>
      </cdr:txBody>
    </cdr:sp>
  </cdr:relSizeAnchor>
  <cdr:relSizeAnchor xmlns:cdr="http://schemas.openxmlformats.org/drawingml/2006/chartDrawing">
    <cdr:from>
      <cdr:x>0.61478</cdr:x>
      <cdr:y>0.10467</cdr:y>
    </cdr:from>
    <cdr:to>
      <cdr:x>0.80529</cdr:x>
      <cdr:y>0.16649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55864" y="515531"/>
          <a:ext cx="1721664" cy="304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i="1" dirty="0">
              <a:latin typeface="Arial" panose="020B0604020202020204" pitchFamily="34" charset="0"/>
              <a:cs typeface="Arial" panose="020B0604020202020204" pitchFamily="34" charset="0"/>
            </a:rPr>
            <a:t>Forecast</a:t>
          </a:r>
          <a:endParaRPr lang="en-CA" sz="16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0.59938</cdr:x>
      <cdr:y>0.10447</cdr:y>
    </cdr:from>
    <cdr:to>
      <cdr:x>0.59938</cdr:x>
      <cdr:y>0.85555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2BF2B82C-BA4C-4E03-9052-0883CADC185E}"/>
            </a:ext>
          </a:extLst>
        </cdr:cNvPr>
        <cdr:cNvCxnSpPr/>
      </cdr:nvCxnSpPr>
      <cdr:spPr>
        <a:xfrm xmlns:a="http://schemas.openxmlformats.org/drawingml/2006/main">
          <a:off x="5416713" y="514528"/>
          <a:ext cx="0" cy="36991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0.03961</cdr:x>
      <cdr:y>0.94635</cdr:y>
    </cdr:from>
    <cdr:to>
      <cdr:x>0.57908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CB7CE7-8E8C-4CC5-8969-205FCCF9EBB1}"/>
            </a:ext>
          </a:extLst>
        </cdr:cNvPr>
        <cdr:cNvSpPr txBox="1"/>
      </cdr:nvSpPr>
      <cdr:spPr>
        <a:xfrm xmlns:a="http://schemas.openxmlformats.org/drawingml/2006/main">
          <a:off x="229389" y="4734870"/>
          <a:ext cx="3124178" cy="2677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5000"/>
            </a:lnSpc>
          </a:pP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Source: Statistics Canada, TD Economics. </a:t>
          </a:r>
        </a:p>
      </cdr:txBody>
    </cdr:sp>
  </cdr:relSizeAnchor>
  <cdr:relSizeAnchor xmlns:cdr="http://schemas.openxmlformats.org/drawingml/2006/chartDrawing">
    <cdr:from>
      <cdr:x>0.05277</cdr:x>
      <cdr:y>0</cdr:y>
    </cdr:from>
    <cdr:to>
      <cdr:x>0.95823</cdr:x>
      <cdr:y>0.05951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95BEBA1-BF08-4391-A736-370EB3124ACD}"/>
            </a:ext>
          </a:extLst>
        </cdr:cNvPr>
        <cdr:cNvSpPr txBox="1"/>
      </cdr:nvSpPr>
      <cdr:spPr>
        <a:xfrm xmlns:a="http://schemas.openxmlformats.org/drawingml/2006/main">
          <a:off x="305594" y="0"/>
          <a:ext cx="5243705" cy="2970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5000"/>
            </a:lnSpc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Year/Year % Change			                        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0.02891</cdr:y>
    </cdr:from>
    <cdr:to>
      <cdr:x>0.44107</cdr:x>
      <cdr:y>0.08893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304009" y="144265"/>
          <a:ext cx="2553623" cy="299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Unemployment Rate, %</a:t>
          </a:r>
        </a:p>
      </cdr:txBody>
    </cdr:sp>
  </cdr:relSizeAnchor>
  <cdr:relSizeAnchor xmlns:cdr="http://schemas.openxmlformats.org/drawingml/2006/chartDrawing">
    <cdr:from>
      <cdr:x>0.07375</cdr:x>
      <cdr:y>0.93939</cdr:y>
    </cdr:from>
    <cdr:to>
      <cdr:x>0.90342</cdr:x>
      <cdr:y>0.98545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080" y="5905500"/>
          <a:ext cx="7200900" cy="289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Source: Statistics Canada, TD Economics.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0.03785</cdr:x>
      <cdr:y>0</cdr:y>
    </cdr:from>
    <cdr:to>
      <cdr:x>0.82508</cdr:x>
      <cdr:y>0.093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5612" y="0"/>
          <a:ext cx="9476711" cy="4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Real GDP Growth, Quarter/Quarter Annualized </a:t>
          </a:r>
          <a:r>
            <a:rPr lang="en-US" sz="1600" b="0" baseline="0" dirty="0">
              <a:latin typeface="Arial" panose="020B0604020202020204" pitchFamily="34" charset="0"/>
              <a:cs typeface="Arial" panose="020B0604020202020204" pitchFamily="34" charset="0"/>
            </a:rPr>
            <a:t>% Change</a:t>
          </a:r>
          <a:endParaRPr lang="en-US" sz="16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0.0458</cdr:x>
      <cdr:y>0.94995</cdr:y>
    </cdr:from>
    <cdr:to>
      <cdr:x>0.92413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1300" y="4730299"/>
          <a:ext cx="10573388" cy="249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Source:</a:t>
          </a:r>
          <a:r>
            <a:rPr lang="en-CA" sz="1200" baseline="0" dirty="0">
              <a:latin typeface="Arial" panose="020B0604020202020204" pitchFamily="34" charset="0"/>
              <a:cs typeface="Arial" panose="020B0604020202020204" pitchFamily="34" charset="0"/>
            </a:rPr>
            <a:t> Bureau of Economic Analysis, Statistics Canada, </a:t>
          </a:r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TD Economics. Q4 2022 CDN GDP growth is still a forecast.</a:t>
          </a:r>
        </a:p>
      </cdr:txBody>
    </cdr:sp>
  </cdr:relSizeAnchor>
  <cdr:relSizeAnchor xmlns:cdr="http://schemas.openxmlformats.org/drawingml/2006/chartDrawing">
    <cdr:from>
      <cdr:x>0.36068</cdr:x>
      <cdr:y>0.093</cdr:y>
    </cdr:from>
    <cdr:to>
      <cdr:x>0.36068</cdr:x>
      <cdr:y>0.7522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F0B7868-D59D-4E12-8429-E9EB625369E3}"/>
            </a:ext>
          </a:extLst>
        </cdr:cNvPr>
        <cdr:cNvCxnSpPr/>
      </cdr:nvCxnSpPr>
      <cdr:spPr>
        <a:xfrm xmlns:a="http://schemas.openxmlformats.org/drawingml/2006/main">
          <a:off x="4341812" y="463099"/>
          <a:ext cx="0" cy="3282511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0.38599</cdr:x>
      <cdr:y>0.10076</cdr:y>
    </cdr:from>
    <cdr:to>
      <cdr:x>0.51944</cdr:x>
      <cdr:y>0.17995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6612" y="501714"/>
          <a:ext cx="1606473" cy="394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600" i="1" dirty="0">
              <a:latin typeface="Arial" panose="020B0604020202020204" pitchFamily="34" charset="0"/>
              <a:cs typeface="Arial" panose="020B0604020202020204" pitchFamily="34" charset="0"/>
            </a:rPr>
            <a:t>Forecast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0.03846</cdr:x>
      <cdr:y>0</cdr:y>
    </cdr:from>
    <cdr:to>
      <cdr:x>0.98474</cdr:x>
      <cdr:y>0.19593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0"/>
          <a:ext cx="5624301" cy="984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Household</a:t>
          </a:r>
          <a:r>
            <a:rPr lang="en-US" sz="1600" baseline="0" dirty="0">
              <a:latin typeface="Arial" panose="020B0604020202020204" pitchFamily="34" charset="0"/>
              <a:cs typeface="Arial" panose="020B0604020202020204" pitchFamily="34" charset="0"/>
            </a:rPr>
            <a:t> Debt Service Ratio,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% </a:t>
          </a:r>
          <a:r>
            <a:rPr lang="en-US" sz="1600" baseline="0" dirty="0">
              <a:latin typeface="Arial" panose="020B0604020202020204" pitchFamily="34" charset="0"/>
              <a:cs typeface="Arial" panose="020B0604020202020204" pitchFamily="34" charset="0"/>
            </a:rPr>
            <a:t>of Disposable Personal Income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0.03846</cdr:x>
      <cdr:y>0.92414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0" y="4641678"/>
          <a:ext cx="5715000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Note: Last actual observation for US and Canada</a:t>
          </a:r>
          <a:r>
            <a:rPr lang="en-US" sz="1050" baseline="0" dirty="0">
              <a:latin typeface="Arial" panose="020B0604020202020204" pitchFamily="34" charset="0"/>
              <a:cs typeface="Arial" panose="020B0604020202020204" pitchFamily="34" charset="0"/>
            </a:rPr>
            <a:t> is 2022Q2 and 2022Q3, respectively. </a:t>
          </a:r>
          <a:r>
            <a:rPr lang="en-US" sz="1050" dirty="0">
              <a:latin typeface="Arial" panose="020B0604020202020204" pitchFamily="34" charset="0"/>
              <a:cs typeface="Arial" panose="020B0604020202020204" pitchFamily="34" charset="0"/>
            </a:rPr>
            <a:t>Source: Federal Reserve Board, Statistics Canada, </a:t>
          </a:r>
          <a:r>
            <a:rPr lang="en-US" sz="1050" baseline="0" dirty="0">
              <a:latin typeface="Arial" panose="020B0604020202020204" pitchFamily="34" charset="0"/>
              <a:cs typeface="Arial" panose="020B0604020202020204" pitchFamily="34" charset="0"/>
            </a:rPr>
            <a:t>TD Economics.</a:t>
          </a:r>
          <a:endParaRPr lang="en-US" sz="105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0.89744</cdr:x>
      <cdr:y>0.12007</cdr:y>
    </cdr:from>
    <cdr:to>
      <cdr:x>0.89744</cdr:x>
      <cdr:y>0.83312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E52C16D-9AF5-4B20-8CB1-5F1A124C1396}"/>
            </a:ext>
          </a:extLst>
        </cdr:cNvPr>
        <cdr:cNvCxnSpPr/>
      </cdr:nvCxnSpPr>
      <cdr:spPr>
        <a:xfrm xmlns:a="http://schemas.openxmlformats.org/drawingml/2006/main">
          <a:off x="5334000" y="603077"/>
          <a:ext cx="0" cy="35814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0.81729</cdr:x>
      <cdr:y>0.05939</cdr:y>
    </cdr:from>
    <cdr:to>
      <cdr:x>0.9687</cdr:x>
      <cdr:y>0.14629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57623" y="298277"/>
          <a:ext cx="899921" cy="436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 i="1" dirty="0">
              <a:latin typeface="Arial" panose="020B0604020202020204" pitchFamily="34" charset="0"/>
              <a:cs typeface="Arial" panose="020B0604020202020204" pitchFamily="34" charset="0"/>
            </a:rPr>
            <a:t>Forecast</a:t>
          </a:r>
          <a:endParaRPr lang="en-US" sz="9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0.79487</cdr:x>
      <cdr:y>0.24144</cdr:y>
    </cdr:from>
    <cdr:to>
      <cdr:x>0.94185</cdr:x>
      <cdr:y>0.24605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825AF41-B8B1-4150-89E1-E53B46BD46C6}"/>
            </a:ext>
          </a:extLst>
        </cdr:cNvPr>
        <cdr:cNvCxnSpPr/>
      </cdr:nvCxnSpPr>
      <cdr:spPr>
        <a:xfrm xmlns:a="http://schemas.openxmlformats.org/drawingml/2006/main">
          <a:off x="4724400" y="1212677"/>
          <a:ext cx="873590" cy="23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0.80769</cdr:x>
      <cdr:y>0.66623</cdr:y>
    </cdr:from>
    <cdr:to>
      <cdr:x>0.94654</cdr:x>
      <cdr:y>0.66732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113878D1-DD98-46A6-B684-58E27995EB43}"/>
            </a:ext>
          </a:extLst>
        </cdr:cNvPr>
        <cdr:cNvCxnSpPr/>
      </cdr:nvCxnSpPr>
      <cdr:spPr>
        <a:xfrm xmlns:a="http://schemas.openxmlformats.org/drawingml/2006/main" flipV="1">
          <a:off x="4800600" y="3346277"/>
          <a:ext cx="825269" cy="547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0.03502</cdr:x>
      <cdr:y>0.94186</cdr:y>
    </cdr:from>
    <cdr:to>
      <cdr:x>0.92987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503" y="4554020"/>
          <a:ext cx="10617149" cy="281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*Seasonally adjusted.</a:t>
          </a:r>
          <a:r>
            <a:rPr lang="en-US" sz="120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TD Economics.</a:t>
          </a:r>
        </a:p>
      </cdr:txBody>
    </cdr:sp>
  </cdr:relSizeAnchor>
  <cdr:relSizeAnchor xmlns:cdr="http://schemas.openxmlformats.org/drawingml/2006/chartDrawing">
    <cdr:from>
      <cdr:x>0.03022</cdr:x>
      <cdr:y>0.01107</cdr:y>
    </cdr:from>
    <cdr:to>
      <cdr:x>1</cdr:x>
      <cdr:y>0.1066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525" y="53511"/>
          <a:ext cx="11506199" cy="461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TD Daily Card</a:t>
          </a:r>
          <a:r>
            <a:rPr lang="en-US" sz="1600" b="0" baseline="0" dirty="0">
              <a:latin typeface="Arial" panose="020B0604020202020204" pitchFamily="34" charset="0"/>
              <a:cs typeface="Arial" panose="020B0604020202020204" pitchFamily="34" charset="0"/>
            </a:rPr>
            <a:t> Spending (Canada),</a:t>
          </a:r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 Month/Month % Change* </a:t>
          </a:r>
        </a:p>
        <a:p xmlns:a="http://schemas.openxmlformats.org/drawingml/2006/main">
          <a:pPr algn="l"/>
          <a:endParaRPr lang="en-US" sz="7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0.02976</cdr:x>
      <cdr:y>0</cdr:y>
    </cdr:from>
    <cdr:to>
      <cdr:x>1</cdr:x>
      <cdr:y>0.08392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5777" y="0"/>
          <a:ext cx="5404674" cy="411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Canadian Vehicle Sales (seasonally</a:t>
          </a:r>
          <a:r>
            <a:rPr lang="en-US" sz="1400" b="0" baseline="0" dirty="0">
              <a:latin typeface="Arial" panose="020B0604020202020204" pitchFamily="34" charset="0"/>
              <a:cs typeface="Arial" panose="020B0604020202020204" pitchFamily="34" charset="0"/>
            </a:rPr>
            <a:t> adjusted, annualized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0.04797</cdr:x>
      <cdr:y>0.93365</cdr:y>
    </cdr:from>
    <cdr:to>
      <cdr:x>0.97123</cdr:x>
      <cdr:y>0.97385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7214" y="4574169"/>
          <a:ext cx="5142985" cy="196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Source: Statistics Canada, DesRosiers Automotive,</a:t>
          </a:r>
          <a:r>
            <a:rPr lang="en-CA" sz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CA" sz="1200" dirty="0">
              <a:latin typeface="Arial" panose="020B0604020202020204" pitchFamily="34" charset="0"/>
              <a:cs typeface="Arial" panose="020B0604020202020204" pitchFamily="34" charset="0"/>
            </a:rPr>
            <a:t>TD Economics.</a:t>
          </a:r>
        </a:p>
      </cdr:txBody>
    </cdr:sp>
  </cdr:relSizeAnchor>
  <cdr:relSizeAnchor xmlns:cdr="http://schemas.openxmlformats.org/drawingml/2006/chartDrawing">
    <cdr:from>
      <cdr:x>0.05632</cdr:x>
      <cdr:y>0.00492</cdr:y>
    </cdr:from>
    <cdr:to>
      <cdr:x>0.88859</cdr:x>
      <cdr:y>0.13388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42CDCE7A-4BCF-4441-BCDC-23F105772566}"/>
            </a:ext>
          </a:extLst>
        </cdr:cNvPr>
        <cdr:cNvSpPr txBox="1"/>
      </cdr:nvSpPr>
      <cdr:spPr>
        <a:xfrm xmlns:a="http://schemas.openxmlformats.org/drawingml/2006/main">
          <a:off x="508000" y="24057"/>
          <a:ext cx="7507205" cy="631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0.05632</cdr:x>
      <cdr:y>0.91229</cdr:y>
    </cdr:from>
    <cdr:to>
      <cdr:x>0.95603</cdr:x>
      <cdr:y>0.98254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452" y="4308000"/>
          <a:ext cx="5278953" cy="331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Source: Statistics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 Canada, DesRosiers Automotive, 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TD Economics. </a:t>
          </a:r>
        </a:p>
      </cdr:txBody>
    </cdr:sp>
  </cdr:relSizeAnchor>
  <cdr:relSizeAnchor xmlns:cdr="http://schemas.openxmlformats.org/drawingml/2006/chartDrawing">
    <cdr:from>
      <cdr:x>0.00174</cdr:x>
      <cdr:y>0</cdr:y>
    </cdr:from>
    <cdr:to>
      <cdr:x>0.83401</cdr:x>
      <cdr:y>0.12896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37" y="0"/>
          <a:ext cx="4954600" cy="623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400" b="0" baseline="0" dirty="0">
              <a:latin typeface="Arial" panose="020B0604020202020204" pitchFamily="34" charset="0"/>
              <a:cs typeface="Arial" panose="020B0604020202020204" pitchFamily="34" charset="0"/>
            </a:rPr>
            <a:t>January Vehicle Sales, Units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0.93669</cdr:x>
      <cdr:y>0.29371</cdr:y>
    </cdr:from>
    <cdr:to>
      <cdr:x>1</cdr:x>
      <cdr:y>0.92304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9641E95C-3CA0-4385-A8C5-6287FB77BE69}"/>
            </a:ext>
          </a:extLst>
        </cdr:cNvPr>
        <cdr:cNvSpPr/>
      </cdr:nvSpPr>
      <cdr:spPr>
        <a:xfrm xmlns:a="http://schemas.openxmlformats.org/drawingml/2006/main">
          <a:off x="5576225" y="1419881"/>
          <a:ext cx="376892" cy="304237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0.02425</cdr:x>
      <cdr:y>0.92239</cdr:y>
    </cdr:from>
    <cdr:to>
      <cdr:x>0.9191</cdr:x>
      <cdr:y>0.99264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156" y="4538261"/>
          <a:ext cx="8088075" cy="345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Source: Wards Automotive, TD Economics. </a:t>
          </a:r>
        </a:p>
      </cdr:txBody>
    </cdr:sp>
  </cdr:relSizeAnchor>
  <cdr:relSizeAnchor xmlns:cdr="http://schemas.openxmlformats.org/drawingml/2006/chartDrawing">
    <cdr:from>
      <cdr:x>0.01233</cdr:x>
      <cdr:y>0</cdr:y>
    </cdr:from>
    <cdr:to>
      <cdr:x>0.8446</cdr:x>
      <cdr:y>0.12896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482" y="0"/>
          <a:ext cx="7522448" cy="634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600" b="0">
              <a:latin typeface="Arial" panose="020B0604020202020204" pitchFamily="34" charset="0"/>
              <a:cs typeface="Arial" panose="020B0604020202020204" pitchFamily="34" charset="0"/>
            </a:rPr>
            <a:t>North American Automotive</a:t>
          </a:r>
          <a:r>
            <a:rPr lang="en-US" sz="1600" b="0" baseline="0">
              <a:latin typeface="Arial" panose="020B0604020202020204" pitchFamily="34" charset="0"/>
              <a:cs typeface="Arial" panose="020B0604020202020204" pitchFamily="34" charset="0"/>
            </a:rPr>
            <a:t> Production, millions of units</a:t>
          </a:r>
          <a:endParaRPr lang="en-US" sz="1600" b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0.46055</cdr:x>
      <cdr:y>0.17845</cdr:y>
    </cdr:from>
    <cdr:to>
      <cdr:x>0.77615</cdr:x>
      <cdr:y>0.21886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5589820-AB73-4FFB-84C8-25CDD2E20653}"/>
            </a:ext>
          </a:extLst>
        </cdr:cNvPr>
        <cdr:cNvSpPr txBox="1"/>
      </cdr:nvSpPr>
      <cdr:spPr>
        <a:xfrm xmlns:a="http://schemas.openxmlformats.org/drawingml/2006/main">
          <a:off x="4781550" y="1009650"/>
          <a:ext cx="3276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0.33264</cdr:x>
      <cdr:y>0.2016</cdr:y>
    </cdr:from>
    <cdr:to>
      <cdr:x>0.85282</cdr:x>
      <cdr:y>0.27231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FE87A0A0-C426-46A9-AAA1-3191D868B860}"/>
            </a:ext>
          </a:extLst>
        </cdr:cNvPr>
        <cdr:cNvSpPr txBox="1"/>
      </cdr:nvSpPr>
      <cdr:spPr>
        <a:xfrm xmlns:a="http://schemas.openxmlformats.org/drawingml/2006/main">
          <a:off x="3599291" y="1007766"/>
          <a:ext cx="5628556" cy="353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Pre-pandemic Level of Production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86953" tIns="43481" rIns="86953" bIns="4348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86953" tIns="43481" rIns="86953" bIns="43481" rtlCol="0" anchor="b"/>
          <a:lstStyle>
            <a:lvl1pPr algn="r">
              <a:defRPr sz="13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258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86953" tIns="43481" rIns="86953" bIns="43481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86953" tIns="43481" rIns="86953" bIns="43481" rtlCol="0" anchor="b"/>
          <a:lstStyle>
            <a:lvl1pPr algn="r">
              <a:defRPr sz="1300"/>
            </a:lvl1pPr>
          </a:lstStyle>
          <a:p>
            <a:fld id="{60625642-F0AF-4361-B339-24EC26CA9B06}" type="slidenum">
              <a:rPr/>
              <a:pPr/>
              <a:t>‹#›</a:t>
            </a:fld>
            <a:endParaRPr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4" tIns="45372" rIns="90744" bIns="45372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06DE2C-48C8-4A2E-BEC9-45766FCC6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94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3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1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6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3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Data updated 2-6-23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663" y="5759726"/>
            <a:ext cx="4671206" cy="4854505"/>
          </a:xfrm>
        </p:spPr>
        <p:txBody>
          <a:bodyPr/>
          <a:lstStyle/>
          <a:p>
            <a:endParaRPr lang="en-US" i="0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757399" y="11709304"/>
            <a:ext cx="527909" cy="616392"/>
          </a:xfrm>
        </p:spPr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25642-F0AF-4361-B339-24EC26CA9B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34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3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25642-F0AF-4361-B339-24EC26CA9B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5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663" y="5759726"/>
            <a:ext cx="4671206" cy="4854505"/>
          </a:xfrm>
        </p:spPr>
        <p:txBody>
          <a:bodyPr/>
          <a:lstStyle/>
          <a:p>
            <a:r>
              <a:rPr lang="en-US" i="0" dirty="0">
                <a:solidFill>
                  <a:schemeClr val="tx2"/>
                </a:solidFill>
                <a:effectLst/>
              </a:rPr>
              <a:t>\Consumer\US_Debt_Service_Sept2022.xlsx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757399" y="11709304"/>
            <a:ext cx="527909" cy="616392"/>
          </a:xfrm>
        </p:spPr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25642-F0AF-4361-B339-24EC26CA9B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3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663" y="5759726"/>
            <a:ext cx="4671206" cy="4854505"/>
          </a:xfrm>
        </p:spPr>
        <p:txBody>
          <a:bodyPr/>
          <a:lstStyle/>
          <a:p>
            <a:r>
              <a:rPr lang="en-US" i="0" dirty="0">
                <a:solidFill>
                  <a:schemeClr val="tx2"/>
                </a:solidFill>
                <a:effectLst/>
              </a:rPr>
              <a:t>\Consumer\US_Debt_Service_Sept2022.xlsx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757399" y="11709304"/>
            <a:ext cx="527909" cy="616392"/>
          </a:xfrm>
        </p:spPr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25642-F0AF-4361-B339-24EC26CA9B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67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411483" y="1586839"/>
            <a:ext cx="11365990" cy="48737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dirty="0"/>
          </a:p>
        </p:txBody>
      </p:sp>
      <p:pic>
        <p:nvPicPr>
          <p:cNvPr id="2662" name="Picture 5" descr="TD Logo 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" name="Picture 6" descr="T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3462" r="4294" b="3415"/>
          <a:stretch/>
        </p:blipFill>
        <p:spPr>
          <a:xfrm>
            <a:off x="6780218" y="1984883"/>
            <a:ext cx="4419599" cy="4381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1984251"/>
            <a:ext cx="6399211" cy="642939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t>Type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79782"/>
            <a:ext cx="5969442" cy="56934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rgbClr val="163D22"/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Type Subtitle/Sub-brand/Business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012" y="1482726"/>
            <a:ext cx="7239000" cy="46894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8" y="1482726"/>
            <a:ext cx="3705319" cy="4689475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457141" indent="0">
              <a:buNone/>
              <a:defRPr sz="1200"/>
            </a:lvl2pPr>
            <a:lvl3pPr marL="914285" indent="0">
              <a:buNone/>
              <a:defRPr sz="1100"/>
            </a:lvl3pPr>
            <a:lvl4pPr marL="1371428" indent="0">
              <a:buNone/>
              <a:defRPr sz="900"/>
            </a:lvl4pPr>
            <a:lvl5pPr marL="1828572" indent="0">
              <a:buNone/>
              <a:defRPr sz="900"/>
            </a:lvl5pPr>
            <a:lvl6pPr marL="2285713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302" y="1482730"/>
            <a:ext cx="11091673" cy="4308475"/>
          </a:xfrm>
        </p:spPr>
        <p:txBody>
          <a:bodyPr/>
          <a:lstStyle>
            <a:lvl1pPr marL="0" indent="0">
              <a:buNone/>
              <a:defRPr sz="3200"/>
            </a:lvl1pPr>
            <a:lvl2pPr marL="457141" indent="0">
              <a:buNone/>
              <a:defRPr sz="2800"/>
            </a:lvl2pPr>
            <a:lvl3pPr marL="914285" indent="0">
              <a:buNone/>
              <a:defRPr sz="2400"/>
            </a:lvl3pPr>
            <a:lvl4pPr marL="1371428" indent="0">
              <a:buNone/>
              <a:defRPr sz="2000"/>
            </a:lvl4pPr>
            <a:lvl5pPr marL="1828572" indent="0">
              <a:buNone/>
              <a:defRPr sz="2000"/>
            </a:lvl5pPr>
            <a:lvl6pPr marL="2285713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302" y="5867400"/>
            <a:ext cx="11091673" cy="30480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457141" indent="0">
              <a:buNone/>
              <a:defRPr sz="1200"/>
            </a:lvl2pPr>
            <a:lvl3pPr marL="914285" indent="0">
              <a:buNone/>
              <a:defRPr sz="1100"/>
            </a:lvl3pPr>
            <a:lvl4pPr marL="1371428" indent="0">
              <a:buNone/>
              <a:defRPr sz="900"/>
            </a:lvl4pPr>
            <a:lvl5pPr marL="1828572" indent="0">
              <a:buNone/>
              <a:defRPr sz="900"/>
            </a:lvl5pPr>
            <a:lvl6pPr marL="2285713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3947" y="1189041"/>
            <a:ext cx="1726750" cy="4983163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305" y="1189041"/>
            <a:ext cx="9200711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Glo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2133600"/>
            <a:ext cx="5943599" cy="45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4" name="Picture 5" descr="TD Logo 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1" y="419103"/>
            <a:ext cx="601665" cy="5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5" name="Picture 6" descr="T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5000" y="419100"/>
            <a:ext cx="1007030" cy="6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1164" y="1322394"/>
            <a:ext cx="7714719" cy="1252537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4" y="2698759"/>
            <a:ext cx="5480101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333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Glo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-8164"/>
            <a:ext cx="9140826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4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5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TD Logo B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6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TD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5926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15000" y="1447802"/>
            <a:ext cx="4664074" cy="1252537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7" y="2698758"/>
            <a:ext cx="4664074" cy="71437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9" name="Picture 2" descr="Glo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77" y="2133600"/>
            <a:ext cx="6329160" cy="45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3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999" y="1322397"/>
            <a:ext cx="8654912" cy="1252537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200" b="1" cap="none" baseline="0"/>
            </a:lvl1pPr>
          </a:lstStyle>
          <a:p>
            <a:r>
              <a:t>Type 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999" y="2698759"/>
            <a:ext cx="8654912" cy="714375"/>
          </a:xfrm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1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Section #1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5" descr="TD Logo 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14998" y="419100"/>
            <a:ext cx="925514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302" y="1482733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4297" y="1482733"/>
            <a:ext cx="5486400" cy="46894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2" y="1482728"/>
            <a:ext cx="5486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41" indent="0">
              <a:buNone/>
              <a:defRPr sz="2000" b="1"/>
            </a:lvl2pPr>
            <a:lvl3pPr marL="914285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02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912" y="1482728"/>
            <a:ext cx="5486400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41" indent="0">
              <a:buNone/>
              <a:defRPr sz="2000" b="1"/>
            </a:lvl2pPr>
            <a:lvl3pPr marL="914285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3912" y="2220912"/>
            <a:ext cx="5486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0794" y="6573839"/>
            <a:ext cx="925802" cy="182880"/>
          </a:xfrm>
        </p:spPr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2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6766560"/>
            <a:ext cx="12188825" cy="91440"/>
          </a:xfrm>
          <a:prstGeom prst="rect">
            <a:avLst/>
          </a:prstGeom>
          <a:solidFill>
            <a:srgbClr val="00B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300" y="381007"/>
            <a:ext cx="10058400" cy="808039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02" y="1482729"/>
            <a:ext cx="11089399" cy="4689475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51062" y="6573839"/>
            <a:ext cx="1179734" cy="18288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100">
                <a:solidFill>
                  <a:srgbClr val="6A73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587" y="6573839"/>
            <a:ext cx="6805427" cy="18288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100" b="0">
                <a:solidFill>
                  <a:srgbClr val="6A73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0794" y="6573839"/>
            <a:ext cx="925802" cy="18288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100">
                <a:solidFill>
                  <a:srgbClr val="163D22"/>
                </a:solidFill>
              </a:defRPr>
            </a:lvl1pPr>
          </a:lstStyle>
          <a:p>
            <a:fld id="{5CBDBD4D-7B7B-4EC0-AB6E-424933B04FE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Picture 14" descr="TD Logo B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93" y="555632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5" descr="TD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1146993" y="555632"/>
            <a:ext cx="4937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" descr=" ">
            <a:extLst>
              <a:ext uri="{FF2B5EF4-FFF2-40B4-BE49-F238E27FC236}">
                <a16:creationId xmlns:a16="http://schemas.microsoft.com/office/drawing/2014/main" id="{85DEA604-5F1D-4AAA-B5A4-8768FE7171CE}"/>
              </a:ext>
            </a:extLst>
          </p:cNvPr>
          <p:cNvSpPr txBox="1"/>
          <p:nvPr userDrawn="1"/>
        </p:nvSpPr>
        <p:spPr>
          <a:xfrm>
            <a:off x="0" y="6544437"/>
            <a:ext cx="12188825" cy="2165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850" b="0" i="0" u="none" baseline="0" dirty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0" r:id="rId14"/>
    <p:sldLayoutId id="2147483661" r:id="rId15"/>
  </p:sldLayoutIdLst>
  <p:hf hdr="0" ftr="0" dt="0"/>
  <p:txStyles>
    <p:titleStyle>
      <a:lvl1pPr algn="l" defTabSz="91428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7714" indent="-237714" algn="l" defTabSz="914285" rtl="0" eaLnBrk="1" latinLnBrk="0" hangingPunct="1">
        <a:lnSpc>
          <a:spcPct val="95000"/>
        </a:lnSpc>
        <a:spcBef>
          <a:spcPts val="2600"/>
        </a:spcBef>
        <a:buClr>
          <a:schemeClr val="tx1"/>
        </a:buClr>
        <a:buSzPct val="80000"/>
        <a:buFont typeface="Wingdings" pitchFamily="2" charset="2"/>
        <a:buChar char="n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1428" indent="-173712" algn="l" defTabSz="914285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576001" indent="-164571" algn="l" defTabSz="914285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749714" indent="-173712" algn="l" defTabSz="914285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914285" indent="-164571" algn="l" defTabSz="914285" rtl="0" eaLnBrk="1" latinLnBrk="0" hangingPunct="1">
        <a:lnSpc>
          <a:spcPct val="95000"/>
        </a:lnSpc>
        <a:spcBef>
          <a:spcPts val="900"/>
        </a:spcBef>
        <a:buClr>
          <a:schemeClr val="tx1"/>
        </a:buClr>
        <a:buSzPct val="100000"/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914285" indent="-164571" algn="l" defTabSz="914285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914285" indent="-164571" algn="l" defTabSz="914285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914285" indent="-164571" algn="l" defTabSz="914285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914285" indent="-164571" algn="l" defTabSz="914285" rtl="0" eaLnBrk="1" latinLnBrk="0" hangingPunct="1">
        <a:lnSpc>
          <a:spcPct val="95000"/>
        </a:lnSpc>
        <a:spcBef>
          <a:spcPts val="900"/>
        </a:spcBef>
        <a:buFont typeface="Arial" pitchFamily="34" charset="0"/>
        <a:buChar char="–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3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4" algn="l" defTabSz="914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0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planet earth taken from the outer space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4411" y="0"/>
            <a:ext cx="10494414" cy="68562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2249" y="0"/>
            <a:ext cx="1780440" cy="6856214"/>
          </a:xfrm>
          <a:prstGeom prst="rect">
            <a:avLst/>
          </a:prstGeom>
          <a:solidFill>
            <a:srgbClr val="00B624"/>
          </a:solidFill>
        </p:spPr>
      </p:sp>
      <p:sp>
        <p:nvSpPr>
          <p:cNvPr id="4" name="AutoShape 4"/>
          <p:cNvSpPr/>
          <p:nvPr/>
        </p:nvSpPr>
        <p:spPr>
          <a:xfrm rot="-5400000">
            <a:off x="1065119" y="4382556"/>
            <a:ext cx="3056519" cy="0"/>
          </a:xfrm>
          <a:prstGeom prst="line">
            <a:avLst/>
          </a:prstGeom>
          <a:ln w="47625" cap="rnd">
            <a:solidFill>
              <a:srgbClr val="008A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364284" y="5836874"/>
            <a:ext cx="660254" cy="660254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98775" y="5968477"/>
            <a:ext cx="391271" cy="3970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2055374"/>
            <a:ext cx="685621" cy="798923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93767" y="1135132"/>
            <a:ext cx="10695057" cy="0"/>
          </a:xfrm>
          <a:prstGeom prst="line">
            <a:avLst/>
          </a:prstGeom>
          <a:ln w="47625" cap="rnd">
            <a:solidFill>
              <a:srgbClr val="008A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786978" y="4998359"/>
            <a:ext cx="4298033" cy="129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36"/>
              </a:lnSpc>
            </a:pPr>
            <a:r>
              <a:rPr lang="en-US" sz="1400" dirty="0">
                <a:solidFill>
                  <a:srgbClr val="FFFFFF"/>
                </a:solidFill>
                <a:latin typeface="Montserrat"/>
              </a:rPr>
              <a:t>Thomas Feltmate, Director &amp; Senior Economist</a:t>
            </a:r>
          </a:p>
          <a:p>
            <a:pPr>
              <a:lnSpc>
                <a:spcPts val="1736"/>
              </a:lnSpc>
            </a:pPr>
            <a:endParaRPr lang="en-US" sz="1400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1736"/>
              </a:lnSpc>
            </a:pPr>
            <a:endParaRPr lang="en-US" sz="1400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1736"/>
              </a:lnSpc>
            </a:pPr>
            <a:r>
              <a:rPr lang="en-US" sz="1400" dirty="0">
                <a:solidFill>
                  <a:srgbClr val="FFFFFF"/>
                </a:solidFill>
                <a:latin typeface="Montserrat"/>
              </a:rPr>
              <a:t>February  2023</a:t>
            </a:r>
          </a:p>
          <a:p>
            <a:pPr>
              <a:lnSpc>
                <a:spcPts val="1736"/>
              </a:lnSpc>
            </a:pPr>
            <a:endParaRPr lang="en-US" sz="1400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1736"/>
              </a:lnSpc>
            </a:pPr>
            <a:endParaRPr lang="en-US" sz="1400" dirty="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07212" y="677472"/>
            <a:ext cx="921958" cy="897234"/>
            <a:chOff x="0" y="0"/>
            <a:chExt cx="5471013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3768" y="889523"/>
            <a:ext cx="548846" cy="49121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31EB56F3-D685-477E-A360-528629F8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978" y="3377985"/>
            <a:ext cx="6024049" cy="1313435"/>
          </a:xfrm>
        </p:spPr>
        <p:txBody>
          <a:bodyPr/>
          <a:lstStyle/>
          <a:p>
            <a:r>
              <a:rPr lang="en-US" sz="4800" b="0" dirty="0">
                <a:solidFill>
                  <a:schemeClr val="bg1">
                    <a:lumMod val="95000"/>
                  </a:schemeClr>
                </a:solidFill>
                <a:latin typeface="TD Graphik" panose="020B0604020202020204"/>
              </a:rPr>
              <a:t>The Economic Outlook</a:t>
            </a:r>
            <a:br>
              <a:rPr lang="en-US" sz="4800" b="0" dirty="0">
                <a:solidFill>
                  <a:schemeClr val="bg1">
                    <a:lumMod val="95000"/>
                  </a:schemeClr>
                </a:solidFill>
                <a:latin typeface="TD Graphik" panose="020B0604020202020204"/>
              </a:rPr>
            </a:br>
            <a:br>
              <a:rPr lang="en-US" sz="4800" b="0" dirty="0">
                <a:solidFill>
                  <a:schemeClr val="bg1">
                    <a:lumMod val="95000"/>
                  </a:schemeClr>
                </a:solidFill>
                <a:latin typeface="TD Graphik" panose="020B0604020202020204"/>
              </a:rPr>
            </a:br>
            <a:endParaRPr lang="en-US" sz="4800" b="0" dirty="0">
              <a:solidFill>
                <a:schemeClr val="bg1">
                  <a:lumMod val="95000"/>
                </a:schemeClr>
              </a:solidFill>
              <a:latin typeface="TD Graphik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5CDF1D-D864-4B2E-BB37-3F4DBDF46FB7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7" name="Picture 5" descr="Tall office building looking up">
              <a:extLst>
                <a:ext uri="{FF2B5EF4-FFF2-40B4-BE49-F238E27FC236}">
                  <a16:creationId xmlns:a16="http://schemas.microsoft.com/office/drawing/2014/main" id="{20B33382-4811-44FC-AECD-96CE76418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C41D01-C4BB-4496-838D-7913D23A926D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DF2F3-B3BF-4C88-AC82-7F03690E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14FDB8D-4656-43C4-BBD2-B4B2E41A7C40}"/>
              </a:ext>
            </a:extLst>
          </p:cNvPr>
          <p:cNvGrpSpPr/>
          <p:nvPr/>
        </p:nvGrpSpPr>
        <p:grpSpPr>
          <a:xfrm>
            <a:off x="10895012" y="304800"/>
            <a:ext cx="921958" cy="897234"/>
            <a:chOff x="0" y="0"/>
            <a:chExt cx="5471013" cy="191389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BB1692A-5C04-48C5-83C7-20C926FAA05F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C835607-141D-4292-8498-165537BDD4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1568" y="516851"/>
            <a:ext cx="548846" cy="49121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D9CCD2F-B542-4D41-942F-D9DEB859EEF9}"/>
              </a:ext>
            </a:extLst>
          </p:cNvPr>
          <p:cNvSpPr txBox="1">
            <a:spLocks/>
          </p:cNvSpPr>
          <p:nvPr/>
        </p:nvSpPr>
        <p:spPr>
          <a:xfrm>
            <a:off x="506023" y="349397"/>
            <a:ext cx="10058400" cy="808039"/>
          </a:xfrm>
          <a:prstGeom prst="rect">
            <a:avLst/>
          </a:prstGeom>
        </p:spPr>
        <p:txBody>
          <a:bodyPr vert="horz" lIns="91428" tIns="45715" rIns="91428" bIns="45715" rtlCol="0" anchor="ctr" anchorCtr="0">
            <a:noAutofit/>
          </a:bodyPr>
          <a:lstStyle>
            <a:lvl1pPr algn="l" defTabSz="91428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Canadian Inflation Moving In The Right Direction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FB5C44B-E60B-4B44-8FD2-65732C6D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54574"/>
              </p:ext>
            </p:extLst>
          </p:nvPr>
        </p:nvGraphicFramePr>
        <p:xfrm>
          <a:off x="150812" y="1566897"/>
          <a:ext cx="11811000" cy="506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26704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5076C3-8717-4692-9787-75669D6DFE7A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6" name="Picture 5" descr="Tall office building looking up">
              <a:extLst>
                <a:ext uri="{FF2B5EF4-FFF2-40B4-BE49-F238E27FC236}">
                  <a16:creationId xmlns:a16="http://schemas.microsoft.com/office/drawing/2014/main" id="{FB275B9A-41D8-4129-832F-B4B3786BC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251973-455C-4D63-861A-BC3E7C7C46A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B14D5-08A5-4423-9DBA-0F02041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81007"/>
            <a:ext cx="10058400" cy="80803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But the Labour Market Remains Strong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C7E64-3467-4DA4-97F2-48B9C1FF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56378C1-0143-4C78-A114-8FB83ED42247}"/>
              </a:ext>
            </a:extLst>
          </p:cNvPr>
          <p:cNvGrpSpPr/>
          <p:nvPr/>
        </p:nvGrpSpPr>
        <p:grpSpPr>
          <a:xfrm>
            <a:off x="10895012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1506320-AC9D-4C27-ACCB-955B18E13852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9FF775D0-3286-40E2-A4C6-17D72B4376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1568" y="516851"/>
            <a:ext cx="548846" cy="491217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F8852E7-BFD1-4585-9371-8424FA481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310458"/>
              </p:ext>
            </p:extLst>
          </p:nvPr>
        </p:nvGraphicFramePr>
        <p:xfrm>
          <a:off x="6093618" y="1583041"/>
          <a:ext cx="5791198" cy="499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75BBAF-4D28-4B82-AAA7-EDFD92DC2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17017"/>
              </p:ext>
            </p:extLst>
          </p:nvPr>
        </p:nvGraphicFramePr>
        <p:xfrm>
          <a:off x="304009" y="1485730"/>
          <a:ext cx="5789609" cy="499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379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8BDA26-DAF4-4052-A870-9C2FEFA44FA6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6" name="Picture 5" descr="Tall office building looking up">
              <a:extLst>
                <a:ext uri="{FF2B5EF4-FFF2-40B4-BE49-F238E27FC236}">
                  <a16:creationId xmlns:a16="http://schemas.microsoft.com/office/drawing/2014/main" id="{396C82D2-B392-4E02-B5CC-06FE5C07A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CAA10D-5D91-405F-B53E-EB1CE1A190E7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28EA4B-CC50-4F9D-99A9-74EE4940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00" y="381007"/>
            <a:ext cx="9276912" cy="80803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Inflation vs. GDP Growth: Requires Depth </a:t>
            </a:r>
            <a:r>
              <a:rPr lang="en-US" b="0" u="sng" dirty="0">
                <a:solidFill>
                  <a:schemeClr val="bg1"/>
                </a:solidFill>
                <a:latin typeface="TD Graphik Medium" panose="020B0503030202060203" pitchFamily="34" charset="0"/>
              </a:rPr>
              <a:t>or</a:t>
            </a:r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 Duration on Underperformance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3F5D0-7437-4B95-AC16-201B7A0C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EFAAE85-6239-47D7-95AA-0D25DD75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58141"/>
              </p:ext>
            </p:extLst>
          </p:nvPr>
        </p:nvGraphicFramePr>
        <p:xfrm>
          <a:off x="0" y="1594301"/>
          <a:ext cx="12038012" cy="49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1BCE91-C0EF-43E3-85A9-0938D41AF6EB}"/>
              </a:ext>
            </a:extLst>
          </p:cNvPr>
          <p:cNvSpPr txBox="1"/>
          <p:nvPr/>
        </p:nvSpPr>
        <p:spPr>
          <a:xfrm>
            <a:off x="5172219" y="2895600"/>
            <a:ext cx="434340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i="1" dirty="0">
                <a:solidFill>
                  <a:schemeClr val="tx2"/>
                </a:solidFill>
              </a:rPr>
              <a:t>Potential GDP Growth</a:t>
            </a: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6C232CA5-5D83-404C-A8E5-A2FCC249106D}"/>
              </a:ext>
            </a:extLst>
          </p:cNvPr>
          <p:cNvGrpSpPr/>
          <p:nvPr/>
        </p:nvGrpSpPr>
        <p:grpSpPr>
          <a:xfrm>
            <a:off x="10860856" y="304800"/>
            <a:ext cx="921958" cy="897234"/>
            <a:chOff x="0" y="0"/>
            <a:chExt cx="5471013" cy="191389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645B19F-13BE-4314-B268-DEE6659A9CB5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36BF4BD-163F-405F-A184-61C7490651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7412" y="516851"/>
            <a:ext cx="548846" cy="4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1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F9507D-7374-44BC-811C-0C59AAB481D3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7" name="Picture 5" descr="Tall office building looking up">
              <a:extLst>
                <a:ext uri="{FF2B5EF4-FFF2-40B4-BE49-F238E27FC236}">
                  <a16:creationId xmlns:a16="http://schemas.microsoft.com/office/drawing/2014/main" id="{C380B4F4-B313-41AF-B3F2-0B670E28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1B5F25-60EB-4AA7-8446-CF54475863E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7E41E-47A5-4E2F-A6B7-D3EA65CA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DBD4D-7B7B-4EC0-AB6E-424933B04FE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63D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3D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CFA628-D0BB-4E47-BCD2-084EE101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30" y="267685"/>
            <a:ext cx="10551382" cy="1103915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Consumers on Different Footings This Time Around</a:t>
            </a:r>
            <a:endParaRPr lang="en-CA" b="0" dirty="0">
              <a:solidFill>
                <a:schemeClr val="bg1"/>
              </a:solidFill>
              <a:latin typeface="TD Graphik Medium" panose="020B050303020206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FCB1B89-B7DB-4AD1-BD37-89D8FE3C0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41361"/>
              </p:ext>
            </p:extLst>
          </p:nvPr>
        </p:nvGraphicFramePr>
        <p:xfrm>
          <a:off x="379412" y="1517556"/>
          <a:ext cx="11049000" cy="502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9">
            <a:extLst>
              <a:ext uri="{FF2B5EF4-FFF2-40B4-BE49-F238E27FC236}">
                <a16:creationId xmlns:a16="http://schemas.microsoft.com/office/drawing/2014/main" id="{E37000CE-12D6-4046-9CC6-89AAA7953EA3}"/>
              </a:ext>
            </a:extLst>
          </p:cNvPr>
          <p:cNvGrpSpPr/>
          <p:nvPr/>
        </p:nvGrpSpPr>
        <p:grpSpPr>
          <a:xfrm>
            <a:off x="10860856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3F6C2BC-A1E6-436F-90B0-A724B49139CE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6C43D2FB-E539-4FAD-B9A8-31586F44E7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7412" y="516851"/>
            <a:ext cx="548846" cy="4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5076C3-8717-4692-9787-75669D6DFE7A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6" name="Picture 5" descr="Tall office building looking up">
              <a:extLst>
                <a:ext uri="{FF2B5EF4-FFF2-40B4-BE49-F238E27FC236}">
                  <a16:creationId xmlns:a16="http://schemas.microsoft.com/office/drawing/2014/main" id="{FB275B9A-41D8-4129-832F-B4B3786BC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251973-455C-4D63-861A-BC3E7C7C46A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B14D5-08A5-4423-9DBA-0F02041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81007"/>
            <a:ext cx="10058400" cy="80803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Labour Market Strength Supports Consumer Spending Resilience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C7E64-3467-4DA4-97F2-48B9C1FF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56378C1-0143-4C78-A114-8FB83ED42247}"/>
              </a:ext>
            </a:extLst>
          </p:cNvPr>
          <p:cNvGrpSpPr/>
          <p:nvPr/>
        </p:nvGrpSpPr>
        <p:grpSpPr>
          <a:xfrm>
            <a:off x="10895012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1506320-AC9D-4C27-ACCB-955B18E13852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9FF775D0-3286-40E2-A4C6-17D72B4376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1568" y="516851"/>
            <a:ext cx="548846" cy="491217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485D1D3-5A57-44F3-9D69-5B848557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45784"/>
              </p:ext>
            </p:extLst>
          </p:nvPr>
        </p:nvGraphicFramePr>
        <p:xfrm>
          <a:off x="97086" y="1541979"/>
          <a:ext cx="11864725" cy="483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9596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5076C3-8717-4692-9787-75669D6DFE7A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6" name="Picture 5" descr="Tall office building looking up">
              <a:extLst>
                <a:ext uri="{FF2B5EF4-FFF2-40B4-BE49-F238E27FC236}">
                  <a16:creationId xmlns:a16="http://schemas.microsoft.com/office/drawing/2014/main" id="{FB275B9A-41D8-4129-832F-B4B3786BC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251973-455C-4D63-861A-BC3E7C7C46A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FB14D5-08A5-4423-9DBA-0F02041B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81007"/>
            <a:ext cx="10058400" cy="808039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Vehicle Sales Have Also Showed Renewed Life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C7E64-3467-4DA4-97F2-48B9C1FF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BD4D-7B7B-4EC0-AB6E-424933B04FE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56378C1-0143-4C78-A114-8FB83ED42247}"/>
              </a:ext>
            </a:extLst>
          </p:cNvPr>
          <p:cNvGrpSpPr/>
          <p:nvPr/>
        </p:nvGrpSpPr>
        <p:grpSpPr>
          <a:xfrm>
            <a:off x="10895012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1506320-AC9D-4C27-ACCB-955B18E13852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9FF775D0-3286-40E2-A4C6-17D72B4376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81568" y="516851"/>
            <a:ext cx="548846" cy="49121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6898013-A470-4038-9E78-D7291EC0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20708"/>
              </p:ext>
            </p:extLst>
          </p:nvPr>
        </p:nvGraphicFramePr>
        <p:xfrm>
          <a:off x="305633" y="1577760"/>
          <a:ext cx="5570451" cy="489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0D9BC4D-13D4-485A-8B80-B00958276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59030"/>
              </p:ext>
            </p:extLst>
          </p:nvPr>
        </p:nvGraphicFramePr>
        <p:xfrm>
          <a:off x="5930075" y="1551919"/>
          <a:ext cx="5953117" cy="483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1F214E-2B77-4F6A-8138-C5E1F87CCE49}"/>
              </a:ext>
            </a:extLst>
          </p:cNvPr>
          <p:cNvCxnSpPr>
            <a:cxnSpLocks/>
          </p:cNvCxnSpPr>
          <p:nvPr/>
        </p:nvCxnSpPr>
        <p:spPr>
          <a:xfrm flipV="1">
            <a:off x="4646612" y="3200400"/>
            <a:ext cx="762000" cy="12192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2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F9507D-7374-44BC-811C-0C59AAB481D3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7" name="Picture 5" descr="Tall office building looking up">
              <a:extLst>
                <a:ext uri="{FF2B5EF4-FFF2-40B4-BE49-F238E27FC236}">
                  <a16:creationId xmlns:a16="http://schemas.microsoft.com/office/drawing/2014/main" id="{C380B4F4-B313-41AF-B3F2-0B670E28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1B5F25-60EB-4AA7-8446-CF54475863E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7E41E-47A5-4E2F-A6B7-D3EA65CA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DBD4D-7B7B-4EC0-AB6E-424933B04FE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63D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3D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CFA628-D0BB-4E47-BCD2-084EE101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30" y="267685"/>
            <a:ext cx="10551382" cy="1103915"/>
          </a:xfrm>
        </p:spPr>
        <p:txBody>
          <a:bodyPr/>
          <a:lstStyle/>
          <a:p>
            <a:r>
              <a:rPr lang="en-CA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North American Auto Production (Slowly) Normalizing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E37000CE-12D6-4046-9CC6-89AAA7953EA3}"/>
              </a:ext>
            </a:extLst>
          </p:cNvPr>
          <p:cNvGrpSpPr/>
          <p:nvPr/>
        </p:nvGrpSpPr>
        <p:grpSpPr>
          <a:xfrm>
            <a:off x="10860856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3F6C2BC-A1E6-436F-90B0-A724B49139CE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6C43D2FB-E539-4FAD-B9A8-31586F44E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7412" y="516851"/>
            <a:ext cx="548846" cy="49121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C55139-51E0-4A8D-A21B-283A0FB09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84544"/>
              </p:ext>
            </p:extLst>
          </p:nvPr>
        </p:nvGraphicFramePr>
        <p:xfrm>
          <a:off x="513920" y="1506834"/>
          <a:ext cx="11268894" cy="503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429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F9507D-7374-44BC-811C-0C59AAB481D3}"/>
              </a:ext>
            </a:extLst>
          </p:cNvPr>
          <p:cNvGrpSpPr/>
          <p:nvPr/>
        </p:nvGrpSpPr>
        <p:grpSpPr>
          <a:xfrm>
            <a:off x="-1588" y="0"/>
            <a:ext cx="12192000" cy="1398762"/>
            <a:chOff x="-1588" y="22608"/>
            <a:chExt cx="12192000" cy="1398762"/>
          </a:xfrm>
        </p:grpSpPr>
        <p:pic>
          <p:nvPicPr>
            <p:cNvPr id="7" name="Picture 5" descr="Tall office building looking up">
              <a:extLst>
                <a:ext uri="{FF2B5EF4-FFF2-40B4-BE49-F238E27FC236}">
                  <a16:creationId xmlns:a16="http://schemas.microsoft.com/office/drawing/2014/main" id="{C380B4F4-B313-41AF-B3F2-0B670E28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74" t="9625" r="2568" b="73455"/>
            <a:stretch/>
          </p:blipFill>
          <p:spPr>
            <a:xfrm>
              <a:off x="-1588" y="22608"/>
              <a:ext cx="12190412" cy="139876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1B5F25-60EB-4AA7-8446-CF54475863E2}"/>
                </a:ext>
              </a:extLst>
            </p:cNvPr>
            <p:cNvSpPr/>
            <p:nvPr/>
          </p:nvSpPr>
          <p:spPr>
            <a:xfrm>
              <a:off x="0" y="22608"/>
              <a:ext cx="12190412" cy="1384585"/>
            </a:xfrm>
            <a:prstGeom prst="rect">
              <a:avLst/>
            </a:prstGeom>
            <a:solidFill>
              <a:srgbClr val="008A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aseline="-250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7E41E-47A5-4E2F-A6B7-D3EA65CA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DBD4D-7B7B-4EC0-AB6E-424933B04FE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63D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3D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CFA628-D0BB-4E47-BCD2-084EE101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30" y="267685"/>
            <a:ext cx="10551382" cy="1103915"/>
          </a:xfrm>
        </p:spPr>
        <p:txBody>
          <a:bodyPr/>
          <a:lstStyle/>
          <a:p>
            <a:r>
              <a:rPr lang="en-CA" b="0" dirty="0">
                <a:solidFill>
                  <a:schemeClr val="bg1"/>
                </a:solidFill>
                <a:latin typeface="TD Graphik Medium" panose="020B0503030202060203" pitchFamily="34" charset="0"/>
              </a:rPr>
              <a:t>Sales Will Continue to Recover Over the Coming Years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E37000CE-12D6-4046-9CC6-89AAA7953EA3}"/>
              </a:ext>
            </a:extLst>
          </p:cNvPr>
          <p:cNvGrpSpPr/>
          <p:nvPr/>
        </p:nvGrpSpPr>
        <p:grpSpPr>
          <a:xfrm>
            <a:off x="10860856" y="304800"/>
            <a:ext cx="921958" cy="897234"/>
            <a:chOff x="0" y="0"/>
            <a:chExt cx="5471013" cy="191389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3F6C2BC-A1E6-436F-90B0-A724B49139CE}"/>
                </a:ext>
              </a:extLst>
            </p:cNvPr>
            <p:cNvSpPr/>
            <p:nvPr/>
          </p:nvSpPr>
          <p:spPr>
            <a:xfrm>
              <a:off x="0" y="0"/>
              <a:ext cx="5471013" cy="1913890"/>
            </a:xfrm>
            <a:custGeom>
              <a:avLst/>
              <a:gdLst/>
              <a:ahLst/>
              <a:cxnLst/>
              <a:rect l="l" t="t" r="r" b="b"/>
              <a:pathLst>
                <a:path w="5471013" h="1913890">
                  <a:moveTo>
                    <a:pt x="53465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46553" y="0"/>
                  </a:lnTo>
                  <a:cubicBezTo>
                    <a:pt x="5415133" y="0"/>
                    <a:pt x="5471013" y="55880"/>
                    <a:pt x="5471013" y="124460"/>
                  </a:cubicBezTo>
                  <a:lnTo>
                    <a:pt x="5471013" y="1789430"/>
                  </a:lnTo>
                  <a:cubicBezTo>
                    <a:pt x="5471013" y="1858010"/>
                    <a:pt x="5415133" y="1913890"/>
                    <a:pt x="5346553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6C43D2FB-E539-4FAD-B9A8-31586F44E7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47412" y="516851"/>
            <a:ext cx="548846" cy="49121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D3A3BDE-1EB8-4FE2-80CF-31E4DBF94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84291"/>
              </p:ext>
            </p:extLst>
          </p:nvPr>
        </p:nvGraphicFramePr>
        <p:xfrm>
          <a:off x="74612" y="1639284"/>
          <a:ext cx="6248400" cy="488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B0C942-3994-43F0-B997-A1E2A5712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92315"/>
              </p:ext>
            </p:extLst>
          </p:nvPr>
        </p:nvGraphicFramePr>
        <p:xfrm>
          <a:off x="6195029" y="1556854"/>
          <a:ext cx="5661567" cy="488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2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TD_chair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TDI">
      <a:dk1>
        <a:srgbClr val="6A737B"/>
      </a:dk1>
      <a:lt1>
        <a:sysClr val="window" lastClr="FFFFFF"/>
      </a:lt1>
      <a:dk2>
        <a:srgbClr val="000000"/>
      </a:dk2>
      <a:lt2>
        <a:srgbClr val="00B624"/>
      </a:lt2>
      <a:accent1>
        <a:srgbClr val="808083"/>
      </a:accent1>
      <a:accent2>
        <a:srgbClr val="E8B400"/>
      </a:accent2>
      <a:accent3>
        <a:srgbClr val="8CC63F"/>
      </a:accent3>
      <a:accent4>
        <a:srgbClr val="619ABC"/>
      </a:accent4>
      <a:accent5>
        <a:srgbClr val="9D9DA1"/>
      </a:accent5>
      <a:accent6>
        <a:srgbClr val="EDC45F"/>
      </a:accent6>
      <a:hlink>
        <a:srgbClr val="00B624"/>
      </a:hlink>
      <a:folHlink>
        <a:srgbClr val="86CA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DI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Grey 100%">
      <a:srgbClr val="808083"/>
    </a:custClr>
    <a:custClr name="Orange 100%">
      <a:srgbClr val="E8B400"/>
    </a:custClr>
    <a:custClr name="Fresh Green 100%">
      <a:srgbClr val="8CC63F"/>
    </a:custClr>
    <a:custClr name="Blue 100%">
      <a:srgbClr val="619ABC"/>
    </a:custClr>
    <a:custClr name="blank">
      <a:srgbClr val="FFFFFF"/>
    </a:custClr>
    <a:custClr name="Logo Green 100%">
      <a:srgbClr val="00B624"/>
    </a:custClr>
    <a:custClr name="Dark Green 100%">
      <a:srgbClr val="163D22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75%">
      <a:srgbClr val="9D9DA1"/>
    </a:custClr>
    <a:custClr name="Orange 75%">
      <a:srgbClr val="EDC45F"/>
    </a:custClr>
    <a:custClr name="Fresh Green 75%">
      <a:srgbClr val="AAD572"/>
    </a:custClr>
    <a:custClr name="Blue 75%">
      <a:srgbClr val="83AECB"/>
    </a:custClr>
    <a:custClr name="blank">
      <a:srgbClr val="FFFFFF"/>
    </a:custClr>
    <a:custClr name="Logo Green 75%">
      <a:srgbClr val="86CA72"/>
    </a:custClr>
    <a:custClr name="Dark Green 75%">
      <a:srgbClr val="3E6856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50%">
      <a:srgbClr val="BCBBBF"/>
    </a:custClr>
    <a:custClr name="Orange 50%">
      <a:srgbClr val="F2D58F"/>
    </a:custClr>
    <a:custClr name="Fresh Green 50%">
      <a:srgbClr val="C5E19D"/>
    </a:custClr>
    <a:custClr name="Blue 50%">
      <a:srgbClr val="A7C4DA"/>
    </a:custClr>
    <a:custClr name="blank">
      <a:srgbClr val="FFFFFF"/>
    </a:custClr>
    <a:custClr name="Logo Green 50%">
      <a:srgbClr val="AED99E"/>
    </a:custClr>
    <a:custClr name="Dark Green 50%">
      <a:srgbClr val="739283"/>
    </a:custClr>
    <a:custClr name="blank">
      <a:srgbClr val="FFFFFF"/>
    </a:custClr>
    <a:custClr name="blank">
      <a:srgbClr val="FFFFFF"/>
    </a:custClr>
    <a:custClr name="blank">
      <a:srgbClr val="FFFFFF"/>
    </a:custClr>
    <a:custClr name="Grey 25%">
      <a:srgbClr val="DCDCDE"/>
    </a:custClr>
    <a:custClr name="Orange 25%">
      <a:srgbClr val="F8E7C2"/>
    </a:custClr>
    <a:custClr name="Fresh Green 20%">
      <a:srgbClr val="EDF5E0"/>
    </a:custClr>
    <a:custClr name="Blue 25%">
      <a:srgbClr val="CEDDEA"/>
    </a:custClr>
    <a:custClr name="blank">
      <a:srgbClr val="FFFFFF"/>
    </a:custClr>
    <a:custClr name="Logo Green 20%">
      <a:srgbClr val="E6F1E0"/>
    </a:custClr>
    <a:custClr name="Dark Green 10%">
      <a:srgbClr val="E0EBE7"/>
    </a:custClr>
    <a:custClr name="blank">
      <a:srgbClr val="FFFFFF"/>
    </a:custClr>
    <a:custClr name="blank">
      <a:srgbClr val="FFFFFF"/>
    </a:custClr>
    <a:custClr name="blank">
      <a:srgbClr val="FFFFFF"/>
    </a:custClr>
    <a:custClr name="Font">
      <a:srgbClr val="6A737B"/>
    </a:custClr>
    <a:custClr name="Lines (Black)">
      <a:srgbClr val="000000"/>
    </a:custClr>
    <a:custClr name="Background (White)">
      <a:srgbClr val="FFFFFF"/>
    </a:custClr>
  </a:custClr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45F02492F59C429DB1B51D5E55269E" ma:contentTypeVersion="16" ma:contentTypeDescription="Create a new document." ma:contentTypeScope="" ma:versionID="b661fa0434511f4e6ef007882117c722">
  <xsd:schema xmlns:xsd="http://www.w3.org/2001/XMLSchema" xmlns:xs="http://www.w3.org/2001/XMLSchema" xmlns:p="http://schemas.microsoft.com/office/2006/metadata/properties" xmlns:ns2="78744c05-9996-4763-b300-7f5396c546a7" xmlns:ns3="b56a59c9-8576-4276-80a2-d143547be2f6" targetNamespace="http://schemas.microsoft.com/office/2006/metadata/properties" ma:root="true" ma:fieldsID="c34edb97b6e22e098fc22206a0e2a811" ns2:_="" ns3:_="">
    <xsd:import namespace="78744c05-9996-4763-b300-7f5396c546a7"/>
    <xsd:import namespace="b56a59c9-8576-4276-80a2-d143547be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44c05-9996-4763-b300-7f5396c54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fecde7-275d-430a-b170-a26676f4a0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a59c9-8576-4276-80a2-d143547be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9a6438-42af-4fec-8007-8bba5edd3030}" ma:internalName="TaxCatchAll" ma:showField="CatchAllData" ma:web="b56a59c9-8576-4276-80a2-d143547be2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BBBA0-74D8-4BFC-A9C8-CDA57292C7AA}"/>
</file>

<file path=customXml/itemProps2.xml><?xml version="1.0" encoding="utf-8"?>
<ds:datastoreItem xmlns:ds="http://schemas.openxmlformats.org/officeDocument/2006/customXml" ds:itemID="{30DCB3A5-8927-4741-BCE7-EC8EED0B73AD}"/>
</file>

<file path=docProps/app.xml><?xml version="1.0" encoding="utf-8"?>
<Properties xmlns="http://schemas.openxmlformats.org/officeDocument/2006/extended-properties" xmlns:vt="http://schemas.openxmlformats.org/officeDocument/2006/docPropsVTypes">
  <Template>TD_chair</Template>
  <TotalTime>154801</TotalTime>
  <Words>361</Words>
  <Application>Microsoft Office PowerPoint</Application>
  <PresentationFormat>Custom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Microsoft Sans Serif</vt:lpstr>
      <vt:lpstr>Montserrat</vt:lpstr>
      <vt:lpstr>TD Graphik</vt:lpstr>
      <vt:lpstr>TD Graphik Medium</vt:lpstr>
      <vt:lpstr>Wingdings</vt:lpstr>
      <vt:lpstr>TD_chair</vt:lpstr>
      <vt:lpstr>The Economic Outlook  </vt:lpstr>
      <vt:lpstr>PowerPoint Presentation</vt:lpstr>
      <vt:lpstr>But the Labour Market Remains Strong</vt:lpstr>
      <vt:lpstr>Inflation vs. GDP Growth: Requires Depth or Duration on Underperformance  </vt:lpstr>
      <vt:lpstr>Consumers on Different Footings This Time Around</vt:lpstr>
      <vt:lpstr>Labour Market Strength Supports Consumer Spending Resilience</vt:lpstr>
      <vt:lpstr>Vehicle Sales Have Also Showed Renewed Life</vt:lpstr>
      <vt:lpstr>North American Auto Production (Slowly) Normalizing</vt:lpstr>
      <vt:lpstr>Sales Will Continue to Recover Over the Coming Years</vt:lpstr>
    </vt:vector>
  </TitlesOfParts>
  <Company>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Kebede, Kaleab</dc:creator>
  <cp:keywords>Public</cp:keywords>
  <cp:lastModifiedBy>Feltmate, Thomas</cp:lastModifiedBy>
  <cp:revision>10126</cp:revision>
  <cp:lastPrinted>2021-08-09T21:54:17Z</cp:lastPrinted>
  <dcterms:created xsi:type="dcterms:W3CDTF">2015-11-04T18:40:33Z</dcterms:created>
  <dcterms:modified xsi:type="dcterms:W3CDTF">2023-02-10T03:39:58Z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63e67580-8ed4-4ad7-9529-d7a2dc48d033</vt:lpwstr>
  </property>
  <property fmtid="{D5CDD505-2E9C-101B-9397-08002B2CF9AE}" pid="3" name="TDDCSClassification">
    <vt:lpwstr>Public</vt:lpwstr>
  </property>
  <property fmtid="{D5CDD505-2E9C-101B-9397-08002B2CF9AE}" pid="4" name="kjhasxiQ">
    <vt:lpwstr>Public</vt:lpwstr>
  </property>
  <property fmtid="{D5CDD505-2E9C-101B-9397-08002B2CF9AE}" pid="5" name="TD_Classification">
    <vt:lpwstr>Public</vt:lpwstr>
  </property>
  <property fmtid="{D5CDD505-2E9C-101B-9397-08002B2CF9AE}" pid="6" name="Classification">
    <vt:lpwstr>Public</vt:lpwstr>
  </property>
  <property fmtid="{D5CDD505-2E9C-101B-9397-08002B2CF9AE}" pid="7" name="MSIP_Label_96de02f7-b21c-43fa-bf93-05c5d6c0c759_Enabled">
    <vt:lpwstr>true</vt:lpwstr>
  </property>
  <property fmtid="{D5CDD505-2E9C-101B-9397-08002B2CF9AE}" pid="8" name="MSIP_Label_96de02f7-b21c-43fa-bf93-05c5d6c0c759_SetDate">
    <vt:lpwstr>2022-05-12T17:28:51Z</vt:lpwstr>
  </property>
  <property fmtid="{D5CDD505-2E9C-101B-9397-08002B2CF9AE}" pid="9" name="MSIP_Label_96de02f7-b21c-43fa-bf93-05c5d6c0c759_Method">
    <vt:lpwstr>Privileged</vt:lpwstr>
  </property>
  <property fmtid="{D5CDD505-2E9C-101B-9397-08002B2CF9AE}" pid="10" name="MSIP_Label_96de02f7-b21c-43fa-bf93-05c5d6c0c759_Name">
    <vt:lpwstr>96de02f7-b21c-43fa-bf93-05c5d6c0c759</vt:lpwstr>
  </property>
  <property fmtid="{D5CDD505-2E9C-101B-9397-08002B2CF9AE}" pid="11" name="MSIP_Label_96de02f7-b21c-43fa-bf93-05c5d6c0c759_SiteId">
    <vt:lpwstr>d9da684f-2c03-432a-a7b6-ed714ffc7683</vt:lpwstr>
  </property>
  <property fmtid="{D5CDD505-2E9C-101B-9397-08002B2CF9AE}" pid="12" name="MSIP_Label_96de02f7-b21c-43fa-bf93-05c5d6c0c759_ActionId">
    <vt:lpwstr>db72937c-f277-4251-bb63-c7fd1308d7e0</vt:lpwstr>
  </property>
  <property fmtid="{D5CDD505-2E9C-101B-9397-08002B2CF9AE}" pid="13" name="MSIP_Label_96de02f7-b21c-43fa-bf93-05c5d6c0c759_ContentBits">
    <vt:lpwstr>2</vt:lpwstr>
  </property>
  <property fmtid="{D5CDD505-2E9C-101B-9397-08002B2CF9AE}" pid="14" name="MSIP_Label_3db7c0f8-6d74-4949-a071-f96ae6f0ad08_Enabled">
    <vt:lpwstr>true</vt:lpwstr>
  </property>
  <property fmtid="{D5CDD505-2E9C-101B-9397-08002B2CF9AE}" pid="15" name="MSIP_Label_3db7c0f8-6d74-4949-a071-f96ae6f0ad08_SetDate">
    <vt:lpwstr>2022-08-25T14:04:50Z</vt:lpwstr>
  </property>
  <property fmtid="{D5CDD505-2E9C-101B-9397-08002B2CF9AE}" pid="16" name="MSIP_Label_3db7c0f8-6d74-4949-a071-f96ae6f0ad08_Method">
    <vt:lpwstr>Privileged</vt:lpwstr>
  </property>
  <property fmtid="{D5CDD505-2E9C-101B-9397-08002B2CF9AE}" pid="17" name="MSIP_Label_3db7c0f8-6d74-4949-a071-f96ae6f0ad08_Name">
    <vt:lpwstr>3db7c0f8-6d74-4949-a071-f96ae6f0ad08</vt:lpwstr>
  </property>
  <property fmtid="{D5CDD505-2E9C-101B-9397-08002B2CF9AE}" pid="18" name="MSIP_Label_3db7c0f8-6d74-4949-a071-f96ae6f0ad08_SiteId">
    <vt:lpwstr>d9da684f-2c03-432a-a7b6-ed714ffc7683</vt:lpwstr>
  </property>
  <property fmtid="{D5CDD505-2E9C-101B-9397-08002B2CF9AE}" pid="19" name="MSIP_Label_3db7c0f8-6d74-4949-a071-f96ae6f0ad08_ActionId">
    <vt:lpwstr/>
  </property>
  <property fmtid="{D5CDD505-2E9C-101B-9397-08002B2CF9AE}" pid="20" name="MSIP_Label_3db7c0f8-6d74-4949-a071-f96ae6f0ad08_ContentBits">
    <vt:lpwstr>0</vt:lpwstr>
  </property>
</Properties>
</file>